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4" r:id="rId3"/>
    <p:sldId id="265" r:id="rId4"/>
    <p:sldId id="267" r:id="rId5"/>
    <p:sldId id="268" r:id="rId6"/>
    <p:sldId id="269" r:id="rId7"/>
    <p:sldId id="270" r:id="rId8"/>
    <p:sldId id="271" r:id="rId9"/>
    <p:sldId id="272" r:id="rId10"/>
    <p:sldId id="257" r:id="rId11"/>
    <p:sldId id="263" r:id="rId12"/>
    <p:sldId id="266" r:id="rId13"/>
    <p:sldId id="261" r:id="rId14"/>
    <p:sldId id="259" r:id="rId15"/>
    <p:sldId id="258" r:id="rId16"/>
    <p:sldId id="260" r:id="rId17"/>
    <p:sldId id="262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0E109-6FEA-4D58-A8B9-40EF4E953E13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B4B98A-70EF-46B5-829D-C320687936A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B4B98A-70EF-46B5-829D-C320687936AD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video" Target="file:///C:\Users\Brunno\Videos\Eniac%20%20%20O%20primeiro%20computador%20eletr&#244;nico.avi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71604" y="3143248"/>
            <a:ext cx="7286676" cy="1143008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pt-BR" sz="3600" b="1" i="1" dirty="0" smtClean="0">
                <a:latin typeface="Times New Roman" pitchFamily="18" charset="0"/>
                <a:cs typeface="Times New Roman" pitchFamily="18" charset="0"/>
              </a:rPr>
              <a:t>Montagem e Manutenção</a:t>
            </a:r>
            <a:r>
              <a:rPr lang="pt-BR" sz="3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600" b="1" i="1" dirty="0" smtClean="0">
                <a:latin typeface="Times New Roman" pitchFamily="18" charset="0"/>
                <a:cs typeface="Times New Roman" pitchFamily="18" charset="0"/>
              </a:rPr>
              <a:t>de Computador </a:t>
            </a:r>
            <a:r>
              <a:rPr lang="pt-BR" sz="3600" b="1" i="1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pt-BR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786050" y="5429264"/>
            <a:ext cx="6072230" cy="857256"/>
          </a:xfrm>
        </p:spPr>
        <p:txBody>
          <a:bodyPr>
            <a:noAutofit/>
          </a:bodyPr>
          <a:lstStyle/>
          <a:p>
            <a:r>
              <a:rPr lang="pt-BR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Curso Técnico em Manutenção e Suporte em Informática</a:t>
            </a:r>
          </a:p>
          <a:p>
            <a:r>
              <a:rPr lang="pt-BR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Aula 02</a:t>
            </a:r>
          </a:p>
        </p:txBody>
      </p:sp>
      <p:pic>
        <p:nvPicPr>
          <p:cNvPr id="4" name="Imagem 3" descr="logoUnep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357166"/>
            <a:ext cx="4233402" cy="19288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COMPONENTES BÁSICOS </a:t>
            </a:r>
            <a:endParaRPr lang="pt-B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>
            <a:noAutofit/>
          </a:bodyPr>
          <a:lstStyle/>
          <a:p>
            <a:pPr algn="just"/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Qualquer computador é </a:t>
            </a:r>
            <a:r>
              <a:rPr lang="pt-BR" sz="3000" dirty="0">
                <a:latin typeface="Times New Roman" pitchFamily="18" charset="0"/>
                <a:cs typeface="Times New Roman" pitchFamily="18" charset="0"/>
              </a:rPr>
              <a:t>composto pelos mesmos componentes básicos: </a:t>
            </a: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pt-B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PROCESSADOR </a:t>
            </a:r>
          </a:p>
          <a:p>
            <a:pPr algn="just"/>
            <a:r>
              <a:rPr lang="pt-BR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MEMÓRIA</a:t>
            </a:r>
          </a:p>
          <a:p>
            <a:pPr algn="just"/>
            <a:r>
              <a:rPr lang="pt-BR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HD</a:t>
            </a:r>
          </a:p>
          <a:p>
            <a:pPr algn="just"/>
            <a:r>
              <a:rPr lang="pt-BR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PLACA-MÃE</a:t>
            </a:r>
          </a:p>
          <a:p>
            <a:pPr algn="just"/>
            <a:r>
              <a:rPr lang="pt-BR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PLACA DE VÍDEO </a:t>
            </a:r>
          </a:p>
          <a:p>
            <a:pPr algn="just"/>
            <a:r>
              <a:rPr lang="pt-BR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MONITOR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pt-BR" sz="2800" b="1" dirty="0">
                <a:latin typeface="Times New Roman" pitchFamily="18" charset="0"/>
                <a:cs typeface="Times New Roman" pitchFamily="18" charset="0"/>
              </a:rPr>
              <a:t>COMPONENTES BÁSICOS</a:t>
            </a:r>
          </a:p>
        </p:txBody>
      </p:sp>
      <p:pic>
        <p:nvPicPr>
          <p:cNvPr id="6" name="Espaço Reservado para Conteúdo 5" descr="Information-About-Computer-Hardware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28728" y="1071546"/>
            <a:ext cx="6286544" cy="564357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Essa mesma divisão básica se aplica também a outros aparelhos eletrônicos, como: </a:t>
            </a:r>
          </a:p>
          <a:p>
            <a:pPr algn="just"/>
            <a:r>
              <a:rPr lang="pt-B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Palmtops </a:t>
            </a:r>
          </a:p>
          <a:p>
            <a:pPr algn="just"/>
            <a:r>
              <a:rPr lang="pt-B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Celulares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 principal diferença entre eles e que nos aparelhos eletrônicos os componentes são integrados numa única placa de circuito (muitas vezes no mesmo chip) e são chamados de 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memória flash,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no computador e conhecido como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 HD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Placa Mãe </a:t>
            </a:r>
            <a:r>
              <a:rPr lang="pt-B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OffBoard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214282" y="1714520"/>
            <a:ext cx="8715436" cy="2362552"/>
          </a:xfrm>
        </p:spPr>
        <p:txBody>
          <a:bodyPr>
            <a:noAutofit/>
          </a:bodyPr>
          <a:lstStyle/>
          <a:p>
            <a:pPr algn="just"/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Antigamente, a placa-mãe era </a:t>
            </a:r>
            <a:r>
              <a:rPr lang="pt-BR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OffBoard</a:t>
            </a:r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 funcionava apenas como um ponto central, contendo os </a:t>
            </a:r>
            <a:r>
              <a:rPr lang="pt-BR" sz="3600" b="1" dirty="0" smtClean="0">
                <a:latin typeface="Times New Roman" pitchFamily="18" charset="0"/>
                <a:cs typeface="Times New Roman" pitchFamily="18" charset="0"/>
              </a:rPr>
              <a:t>slots</a:t>
            </a:r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BR" sz="3600" b="1" dirty="0" smtClean="0">
                <a:latin typeface="Times New Roman" pitchFamily="18" charset="0"/>
                <a:cs typeface="Times New Roman" pitchFamily="18" charset="0"/>
              </a:rPr>
              <a:t>barramentos</a:t>
            </a:r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 usados pelos demais componentes. </a:t>
            </a:r>
          </a:p>
          <a:p>
            <a:pPr>
              <a:buNone/>
            </a:pP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placa-me-asus-k8v-x-se-socket-754-video-off-boardreliquia_MLB-O-4472242255_0620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285885"/>
            <a:ext cx="8568952" cy="5143511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dirty="0" smtClean="0">
                <a:latin typeface="Times New Roman" pitchFamily="18" charset="0"/>
                <a:cs typeface="Times New Roman" pitchFamily="18" charset="0"/>
              </a:rPr>
              <a:t>OffBoard</a:t>
            </a:r>
            <a:endParaRPr lang="pt-BR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57158" y="785795"/>
            <a:ext cx="835824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Com a integração dos componentes, a placa-mãe passou a incluir cada vez mais componentes, dando origem às placas </a:t>
            </a:r>
            <a:r>
              <a:rPr lang="pt-BR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pt-BR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onboard</a:t>
            </a:r>
            <a:r>
              <a:rPr lang="pt-BR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que utilizamos atualmente (existem placas que já vêm até com o processador e chips de memória). Isso permitiu que os preços dos PCs caíssem assustadoramente, já que, com menos componentes, o custo de fabricação é bem menor. Para quem quer mais desempenho ou recursos no computador, é sempre possível instalar placas adicionais, substituindo os componentes </a:t>
            </a:r>
            <a:r>
              <a:rPr lang="pt-BR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onboard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pt-BR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placa mae onboar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296" y="1206261"/>
            <a:ext cx="7611814" cy="5151697"/>
          </a:xfrm>
          <a:prstGeom prst="rect">
            <a:avLst/>
          </a:prstGeo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Placa Mãe </a:t>
            </a:r>
            <a:r>
              <a:rPr lang="pt-BR" b="1" i="1" dirty="0" smtClean="0">
                <a:latin typeface="Times New Roman" pitchFamily="18" charset="0"/>
                <a:cs typeface="Times New Roman" pitchFamily="18" charset="0"/>
              </a:rPr>
              <a:t>OnBoard</a:t>
            </a:r>
            <a:endParaRPr lang="pt-BR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2844" y="357166"/>
            <a:ext cx="87154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Com o computador</a:t>
            </a:r>
            <a:r>
              <a:rPr lang="pt-BR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montado, o próximo passo é instalar o sistema operacional e programas, que finalmente vão permitir que o computador faça algo de útil.</a:t>
            </a:r>
          </a:p>
          <a:p>
            <a:pPr algn="ctr"/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Função Geral dos Componentes: </a:t>
            </a:r>
            <a:endParaRPr lang="pt-B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>
          <a:xfrm>
            <a:off x="1428728" y="3071810"/>
            <a:ext cx="6186502" cy="3571900"/>
          </a:xfrm>
        </p:spPr>
        <p:txBody>
          <a:bodyPr>
            <a:noAutofit/>
          </a:bodyPr>
          <a:lstStyle/>
          <a:p>
            <a:pPr marL="342900" indent="-342900" algn="just">
              <a:buFont typeface="+mj-lt"/>
              <a:buAutoNum type="arabicPeriod"/>
            </a:pPr>
            <a:endParaRPr lang="pt-B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t-B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PROCESSADOR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MEMÓRIA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HD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PLACA DE </a:t>
            </a:r>
            <a:r>
              <a:rPr lang="pt-B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VÍDEO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PLACA-MÃE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HARDWARE X </a:t>
            </a:r>
            <a:r>
              <a:rPr lang="pt-B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SOFTWARE</a:t>
            </a:r>
            <a:endParaRPr lang="pt-B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HISTÓRIA DO COMPUTADOR </a:t>
            </a:r>
            <a:endParaRPr lang="pt-B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496" y="1196752"/>
            <a:ext cx="8964488" cy="532859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	Tudo começou em </a:t>
            </a:r>
            <a:r>
              <a:rPr lang="pt-B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1904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, com a invenção da válvula a vácuo, que foi usada como elemento de controle para integrar alguns dispositivos. </a:t>
            </a:r>
          </a:p>
          <a:p>
            <a:pPr algn="just">
              <a:buNone/>
            </a:pP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	Nos anos </a:t>
            </a:r>
            <a:r>
              <a:rPr lang="pt-B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, com a descoberta dos semicondutores, surgiram o </a:t>
            </a:r>
            <a:r>
              <a:rPr lang="pt-BR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diodo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e o </a:t>
            </a:r>
            <a:r>
              <a:rPr lang="pt-BR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transistor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, que substituíram a válvula a vácuo, permitindo a redução do tamanho dos circuitos e aumentando a confiabilidade dos equipamentos. </a:t>
            </a:r>
          </a:p>
          <a:p>
            <a:pPr algn="just">
              <a:buNone/>
            </a:pP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	Esta geração é constituída por todos os computadores construídos à base de válvulas a vácuo e cuja aplicação fundamental se deu nos campos: 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Científico e Militar.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As válvulas a vácuo falhavam com frequência, portanto os computadores de primeira geração não funcionavam a maior parte do tempo. Os computadores dessa geração eram conhecidos pela desconfiança por causa das válvulas a vácuo que continuavam a queimar.</a:t>
            </a:r>
            <a:endParaRPr lang="pt-B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niac   O primeiro computador eletrônico.avi">
            <a:hlinkClick r:id="" action="ppaction://media"/>
          </p:cNvPr>
          <p:cNvPicPr>
            <a:picLocks noGrp="1" noRot="1" noChangeAspect="1"/>
          </p:cNvPicPr>
          <p:nvPr>
            <p:ph idx="4294967295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42205" y="260648"/>
            <a:ext cx="8550275" cy="64087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49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TIPOS DE COMPUTADORES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Na década de </a:t>
            </a:r>
            <a:r>
              <a:rPr lang="pt-BR" dirty="0" smtClean="0">
                <a:solidFill>
                  <a:srgbClr val="FF0000"/>
                </a:solidFill>
              </a:rPr>
              <a:t>1970</a:t>
            </a:r>
            <a:r>
              <a:rPr lang="pt-BR" dirty="0" smtClean="0"/>
              <a:t> e início da década de </a:t>
            </a:r>
            <a:r>
              <a:rPr lang="pt-BR" dirty="0" smtClean="0">
                <a:solidFill>
                  <a:srgbClr val="FF0000"/>
                </a:solidFill>
              </a:rPr>
              <a:t>1980</a:t>
            </a:r>
            <a:r>
              <a:rPr lang="pt-BR" dirty="0" smtClean="0"/>
              <a:t>, o comum era se referir basicamente a dois tipos de computadores, o </a:t>
            </a:r>
            <a:r>
              <a:rPr lang="pt-BR" b="1" i="1" dirty="0" smtClean="0"/>
              <a:t>Mainframe</a:t>
            </a:r>
            <a:r>
              <a:rPr lang="pt-BR" i="1" dirty="0" smtClean="0"/>
              <a:t> ou </a:t>
            </a:r>
            <a:r>
              <a:rPr lang="pt-BR" b="1" i="1" dirty="0" smtClean="0"/>
              <a:t>Microcomputador</a:t>
            </a:r>
            <a:r>
              <a:rPr lang="pt-BR" i="1" dirty="0" smtClean="0"/>
              <a:t> (PC), porém, atualmente existe uma grande quantidade </a:t>
            </a:r>
            <a:r>
              <a:rPr lang="pt-BR" dirty="0" smtClean="0"/>
              <a:t>de dispositivos que nos possibilitam utilizar suas funções como processadores de dados, variando de tamanho, poder de processamento, funcionalidades específicas. </a:t>
            </a:r>
          </a:p>
          <a:p>
            <a:pPr algn="ctr"/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OS TIPOS MAIS COMUNS SÃO: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MAINFRAMES</a:t>
            </a:r>
            <a:endParaRPr lang="pt-B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328592"/>
          </a:xfrm>
        </p:spPr>
        <p:txBody>
          <a:bodyPr>
            <a:noAutofit/>
          </a:bodyPr>
          <a:lstStyle/>
          <a:p>
            <a:pPr marL="0"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São computadores de grande porte, com grande capacidade de processamento e armazenamento. Atualmente os microcomputadores podem executar programas que exigem alto desempenho dos computadores, e quase não dependem mais do processamento em mainframes, porém, ainda são bastante utilizados, onde é necessário grande acesso de usuários ou grandes bancos de dados. Ex.:</a:t>
            </a:r>
          </a:p>
          <a:p>
            <a:pPr marL="0" algn="just">
              <a:buNone/>
            </a:pPr>
            <a:r>
              <a:rPr lang="pt-B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AGÊNCIAS BANCARIAS</a:t>
            </a:r>
          </a:p>
          <a:p>
            <a:pPr algn="just">
              <a:buNone/>
            </a:pP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SERVIDORES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São computadores preparados para fornecer determinados serviços aos usuários em uma rede de computadores. Exemplo:</a:t>
            </a:r>
          </a:p>
          <a:p>
            <a:pPr algn="just"/>
            <a:endParaRPr lang="pt-B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pt-B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UM SERVIDOR DE ARQUIVOS DE IMPRESSÃO</a:t>
            </a:r>
          </a:p>
          <a:p>
            <a:pPr algn="just">
              <a:buNone/>
            </a:pPr>
            <a:endParaRPr lang="pt-B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Microcomputadores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Também chamados de PC (</a:t>
            </a:r>
            <a:r>
              <a:rPr lang="pt-BR" b="1" i="1" dirty="0" err="1" smtClean="0">
                <a:latin typeface="Times New Roman" pitchFamily="18" charset="0"/>
                <a:cs typeface="Times New Roman" pitchFamily="18" charset="0"/>
              </a:rPr>
              <a:t>Personal</a:t>
            </a:r>
            <a:r>
              <a:rPr lang="pt-BR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b="1" i="1" dirty="0" err="1" smtClean="0">
                <a:latin typeface="Times New Roman" pitchFamily="18" charset="0"/>
                <a:cs typeface="Times New Roman" pitchFamily="18" charset="0"/>
              </a:rPr>
              <a:t>Computer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ou Computador de mesa (</a:t>
            </a:r>
            <a:r>
              <a:rPr lang="pt-BR" b="1" i="1" dirty="0" smtClean="0">
                <a:latin typeface="Times New Roman" pitchFamily="18" charset="0"/>
                <a:cs typeface="Times New Roman" pitchFamily="18" charset="0"/>
              </a:rPr>
              <a:t>Desktop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são computadores de pequeno porte. O primeiro modelo foi lançado pela 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IBM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 porém, atualmente há uma grande variedade de marcas e modelos, sendo ainda possível a montagem de um computador pelo próprio usuário utilizando componentes adquiridos separados.</a:t>
            </a:r>
          </a:p>
          <a:p>
            <a:pPr algn="just"/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COMPUTADORES PORTÁTEIS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5257800"/>
          </a:xfrm>
        </p:spPr>
        <p:txBody>
          <a:bodyPr>
            <a:noAutofit/>
          </a:bodyPr>
          <a:lstStyle/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São os computadores compactos que utilizam alta tecnologia. Em sua grande maioria, possuem características iguais ou superiores aos </a:t>
            </a:r>
            <a:r>
              <a:rPr lang="pt-BR" b="1" i="1" dirty="0" smtClean="0">
                <a:latin typeface="Times New Roman" pitchFamily="18" charset="0"/>
                <a:cs typeface="Times New Roman" pitchFamily="18" charset="0"/>
              </a:rPr>
              <a:t>Desktops.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Possuem a grande vantagem de possibilitar ao usuário o seu transporte devido ao tamanho, peso reduzidos e ocuparem pouco espaço físico para seu manuseio. Ex.:</a:t>
            </a:r>
            <a:endParaRPr lang="pt-B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pt-B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NOTEBOOK</a:t>
            </a:r>
          </a:p>
          <a:p>
            <a:pPr algn="just">
              <a:buNone/>
            </a:pPr>
            <a:r>
              <a:rPr lang="pt-B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NETBOOK</a:t>
            </a:r>
            <a:endParaRPr lang="pt-BR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COMPUTADORES DE MÃO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Autofit/>
          </a:bodyPr>
          <a:lstStyle/>
          <a:p>
            <a:pPr marL="0"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São Computadores projetados com tecnologia que visa compactar tanto os equipamentos quanto a forma de armazenar dados. Normalmente possuem várias funcionalidades executadas em um 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Desktop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 como por exemplo: O acesso à Internet, a grande facilidade de transporte e manuseio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algn="just">
              <a:buNone/>
            </a:pP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 Exemplos: </a:t>
            </a:r>
            <a:r>
              <a:rPr lang="pt-B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HANDHELDS OU PDAS;  SMARTPHONE   E TABLETS.</a:t>
            </a:r>
            <a:endParaRPr lang="pt-BR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586</Words>
  <Application>Microsoft Office PowerPoint</Application>
  <PresentationFormat>Apresentação na tela (4:3)</PresentationFormat>
  <Paragraphs>55</Paragraphs>
  <Slides>17</Slides>
  <Notes>1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Tema do Office</vt:lpstr>
      <vt:lpstr>Montagem e Manutenção de Computador I</vt:lpstr>
      <vt:lpstr>HISTÓRIA DO COMPUTADOR </vt:lpstr>
      <vt:lpstr>Slide 3</vt:lpstr>
      <vt:lpstr>TIPOS DE COMPUTADORES</vt:lpstr>
      <vt:lpstr>MAINFRAMES</vt:lpstr>
      <vt:lpstr>SERVIDORES</vt:lpstr>
      <vt:lpstr>Microcomputadores</vt:lpstr>
      <vt:lpstr>COMPUTADORES PORTÁTEIS</vt:lpstr>
      <vt:lpstr>COMPUTADORES DE MÃO</vt:lpstr>
      <vt:lpstr>COMPONENTES BÁSICOS </vt:lpstr>
      <vt:lpstr>COMPONENTES BÁSICOS</vt:lpstr>
      <vt:lpstr>Slide 12</vt:lpstr>
      <vt:lpstr>Placa Mãe OffBoard</vt:lpstr>
      <vt:lpstr>OffBoard</vt:lpstr>
      <vt:lpstr>Slide 15</vt:lpstr>
      <vt:lpstr>Placa Mãe OnBoard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Montagem e Manutenção</dc:title>
  <dc:creator>User</dc:creator>
  <cp:lastModifiedBy>User</cp:lastModifiedBy>
  <cp:revision>37</cp:revision>
  <dcterms:created xsi:type="dcterms:W3CDTF">2013-09-21T09:47:17Z</dcterms:created>
  <dcterms:modified xsi:type="dcterms:W3CDTF">2013-09-30T23:55:22Z</dcterms:modified>
</cp:coreProperties>
</file>