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5" r:id="rId4"/>
    <p:sldId id="280" r:id="rId5"/>
    <p:sldId id="273" r:id="rId6"/>
    <p:sldId id="279" r:id="rId7"/>
    <p:sldId id="278" r:id="rId8"/>
    <p:sldId id="276" r:id="rId9"/>
    <p:sldId id="277" r:id="rId10"/>
    <p:sldId id="266" r:id="rId11"/>
    <p:sldId id="270" r:id="rId12"/>
    <p:sldId id="274" r:id="rId13"/>
    <p:sldId id="275" r:id="rId14"/>
    <p:sldId id="267" r:id="rId15"/>
    <p:sldId id="281" r:id="rId16"/>
    <p:sldId id="268" r:id="rId17"/>
    <p:sldId id="269" r:id="rId18"/>
    <p:sldId id="286" r:id="rId19"/>
    <p:sldId id="282" r:id="rId20"/>
    <p:sldId id="285" r:id="rId21"/>
    <p:sldId id="283" r:id="rId22"/>
    <p:sldId id="284" r:id="rId23"/>
    <p:sldId id="271" r:id="rId24"/>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912" autoAdjust="0"/>
    <p:restoredTop sz="94660"/>
  </p:normalViewPr>
  <p:slideViewPr>
    <p:cSldViewPr>
      <p:cViewPr varScale="1">
        <p:scale>
          <a:sx n="68" d="100"/>
          <a:sy n="68" d="100"/>
        </p:scale>
        <p:origin x="-54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2235D6FE-EA2C-4275-AE6E-698DD026C231}" type="datetimeFigureOut">
              <a:rPr lang="pt-BR" smtClean="0"/>
              <a:pPr/>
              <a:t>30/09/2013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E393E93-1C6B-4C32-AF7D-C81143D3DC87}"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2235D6FE-EA2C-4275-AE6E-698DD026C231}" type="datetimeFigureOut">
              <a:rPr lang="pt-BR" smtClean="0"/>
              <a:pPr/>
              <a:t>30/09/2013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E393E93-1C6B-4C32-AF7D-C81143D3DC87}"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2235D6FE-EA2C-4275-AE6E-698DD026C231}" type="datetimeFigureOut">
              <a:rPr lang="pt-BR" smtClean="0"/>
              <a:pPr/>
              <a:t>30/09/2013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E393E93-1C6B-4C32-AF7D-C81143D3DC87}"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2235D6FE-EA2C-4275-AE6E-698DD026C231}" type="datetimeFigureOut">
              <a:rPr lang="pt-BR" smtClean="0"/>
              <a:pPr/>
              <a:t>30/09/2013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E393E93-1C6B-4C32-AF7D-C81143D3DC87}"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2235D6FE-EA2C-4275-AE6E-698DD026C231}" type="datetimeFigureOut">
              <a:rPr lang="pt-BR" smtClean="0"/>
              <a:pPr/>
              <a:t>30/09/2013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E393E93-1C6B-4C32-AF7D-C81143D3DC87}"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2235D6FE-EA2C-4275-AE6E-698DD026C231}" type="datetimeFigureOut">
              <a:rPr lang="pt-BR" smtClean="0"/>
              <a:pPr/>
              <a:t>30/09/2013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E393E93-1C6B-4C32-AF7D-C81143D3DC87}"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2235D6FE-EA2C-4275-AE6E-698DD026C231}" type="datetimeFigureOut">
              <a:rPr lang="pt-BR" smtClean="0"/>
              <a:pPr/>
              <a:t>30/09/2013</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0E393E93-1C6B-4C32-AF7D-C81143D3DC87}"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2235D6FE-EA2C-4275-AE6E-698DD026C231}" type="datetimeFigureOut">
              <a:rPr lang="pt-BR" smtClean="0"/>
              <a:pPr/>
              <a:t>30/09/2013</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0E393E93-1C6B-4C32-AF7D-C81143D3DC87}"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2235D6FE-EA2C-4275-AE6E-698DD026C231}" type="datetimeFigureOut">
              <a:rPr lang="pt-BR" smtClean="0"/>
              <a:pPr/>
              <a:t>30/09/2013</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0E393E93-1C6B-4C32-AF7D-C81143D3DC87}"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2235D6FE-EA2C-4275-AE6E-698DD026C231}" type="datetimeFigureOut">
              <a:rPr lang="pt-BR" smtClean="0"/>
              <a:pPr/>
              <a:t>30/09/2013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E393E93-1C6B-4C32-AF7D-C81143D3DC87}"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2235D6FE-EA2C-4275-AE6E-698DD026C231}" type="datetimeFigureOut">
              <a:rPr lang="pt-BR" smtClean="0"/>
              <a:pPr/>
              <a:t>30/09/2013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E393E93-1C6B-4C32-AF7D-C81143D3DC87}"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35D6FE-EA2C-4275-AE6E-698DD026C231}" type="datetimeFigureOut">
              <a:rPr lang="pt-BR" smtClean="0"/>
              <a:pPr/>
              <a:t>30/09/2013</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393E93-1C6B-4C32-AF7D-C81143D3DC87}"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71604" y="3143248"/>
            <a:ext cx="7286676" cy="1143008"/>
          </a:xfrm>
        </p:spPr>
        <p:style>
          <a:lnRef idx="0">
            <a:scrgbClr r="0" g="0" b="0"/>
          </a:lnRef>
          <a:fillRef idx="1002">
            <a:schemeClr val="dk2"/>
          </a:fillRef>
          <a:effectRef idx="0">
            <a:scrgbClr r="0" g="0" b="0"/>
          </a:effectRef>
          <a:fontRef idx="major"/>
        </p:style>
        <p:txBody>
          <a:bodyPr>
            <a:noAutofit/>
          </a:bodyPr>
          <a:lstStyle/>
          <a:p>
            <a:r>
              <a:rPr lang="pt-BR" sz="3600" b="1" i="1" dirty="0" smtClean="0">
                <a:latin typeface="Times New Roman" pitchFamily="18" charset="0"/>
                <a:cs typeface="Times New Roman" pitchFamily="18" charset="0"/>
              </a:rPr>
              <a:t>Montagem e Manutenção</a:t>
            </a:r>
            <a:r>
              <a:rPr lang="pt-BR" sz="3600" b="1" i="1" dirty="0">
                <a:latin typeface="Times New Roman" pitchFamily="18" charset="0"/>
                <a:cs typeface="Times New Roman" pitchFamily="18" charset="0"/>
              </a:rPr>
              <a:t> </a:t>
            </a:r>
            <a:r>
              <a:rPr lang="pt-BR" sz="3600" b="1" i="1" dirty="0" smtClean="0">
                <a:latin typeface="Times New Roman" pitchFamily="18" charset="0"/>
                <a:cs typeface="Times New Roman" pitchFamily="18" charset="0"/>
              </a:rPr>
              <a:t>de Computador 1</a:t>
            </a:r>
            <a:endParaRPr lang="pt-BR" sz="3600" b="1" i="1" dirty="0">
              <a:latin typeface="Times New Roman" pitchFamily="18" charset="0"/>
              <a:cs typeface="Times New Roman" pitchFamily="18" charset="0"/>
            </a:endParaRPr>
          </a:p>
        </p:txBody>
      </p:sp>
      <p:sp>
        <p:nvSpPr>
          <p:cNvPr id="3" name="Subtítulo 2"/>
          <p:cNvSpPr>
            <a:spLocks noGrp="1"/>
          </p:cNvSpPr>
          <p:nvPr>
            <p:ph type="subTitle" idx="1"/>
          </p:nvPr>
        </p:nvSpPr>
        <p:spPr>
          <a:xfrm>
            <a:off x="2928926" y="5214950"/>
            <a:ext cx="5643602" cy="423850"/>
          </a:xfrm>
        </p:spPr>
        <p:txBody>
          <a:bodyPr>
            <a:noAutofit/>
          </a:bodyPr>
          <a:lstStyle/>
          <a:p>
            <a:r>
              <a:rPr lang="pt-BR" sz="1800" b="1" dirty="0" smtClean="0">
                <a:solidFill>
                  <a:schemeClr val="tx1"/>
                </a:solidFill>
                <a:latin typeface="Times New Roman" pitchFamily="18" charset="0"/>
                <a:cs typeface="Times New Roman" pitchFamily="18" charset="0"/>
              </a:rPr>
              <a:t>Curso Técnico em Rede de Computadores</a:t>
            </a:r>
          </a:p>
          <a:p>
            <a:r>
              <a:rPr lang="pt-BR" sz="1800" b="1" dirty="0" smtClean="0">
                <a:solidFill>
                  <a:schemeClr val="tx1"/>
                </a:solidFill>
                <a:latin typeface="Times New Roman" pitchFamily="18" charset="0"/>
                <a:cs typeface="Times New Roman" pitchFamily="18" charset="0"/>
              </a:rPr>
              <a:t>Aula 03</a:t>
            </a:r>
          </a:p>
          <a:p>
            <a:endParaRPr lang="pt-BR" sz="1800" b="1" dirty="0" smtClean="0">
              <a:solidFill>
                <a:schemeClr val="tx1"/>
              </a:solidFill>
              <a:latin typeface="Times New Roman" pitchFamily="18" charset="0"/>
              <a:cs typeface="Times New Roman" pitchFamily="18" charset="0"/>
            </a:endParaRPr>
          </a:p>
        </p:txBody>
      </p:sp>
      <p:pic>
        <p:nvPicPr>
          <p:cNvPr id="4" name="Imagem 3" descr="logoUnepi.png"/>
          <p:cNvPicPr>
            <a:picLocks noChangeAspect="1"/>
          </p:cNvPicPr>
          <p:nvPr/>
        </p:nvPicPr>
        <p:blipFill>
          <a:blip r:embed="rId2" cstate="print"/>
          <a:stretch>
            <a:fillRect/>
          </a:stretch>
        </p:blipFill>
        <p:spPr>
          <a:xfrm>
            <a:off x="428596" y="357166"/>
            <a:ext cx="4233402" cy="192882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778098"/>
          </a:xfrm>
        </p:spPr>
        <p:txBody>
          <a:bodyPr>
            <a:normAutofit/>
          </a:bodyPr>
          <a:lstStyle/>
          <a:p>
            <a:r>
              <a:rPr lang="pt-BR" sz="2800" b="1" dirty="0" smtClean="0">
                <a:latin typeface="Times New Roman" pitchFamily="18" charset="0"/>
                <a:cs typeface="Times New Roman" pitchFamily="18" charset="0"/>
              </a:rPr>
              <a:t>Memória</a:t>
            </a:r>
          </a:p>
        </p:txBody>
      </p:sp>
      <p:sp>
        <p:nvSpPr>
          <p:cNvPr id="3" name="Espaço Reservado para Conteúdo 2"/>
          <p:cNvSpPr>
            <a:spLocks noGrp="1"/>
          </p:cNvSpPr>
          <p:nvPr>
            <p:ph idx="1"/>
          </p:nvPr>
        </p:nvSpPr>
        <p:spPr>
          <a:xfrm>
            <a:off x="0" y="980728"/>
            <a:ext cx="9144000" cy="5877272"/>
          </a:xfrm>
        </p:spPr>
        <p:txBody>
          <a:bodyPr>
            <a:noAutofit/>
          </a:bodyPr>
          <a:lstStyle/>
          <a:p>
            <a:pPr algn="just"/>
            <a:r>
              <a:rPr lang="pt-BR" sz="2800" dirty="0" smtClean="0">
                <a:latin typeface="Times New Roman" pitchFamily="18" charset="0"/>
                <a:cs typeface="Times New Roman" pitchFamily="18" charset="0"/>
              </a:rPr>
              <a:t>Depois do processador, temos a </a:t>
            </a:r>
            <a:r>
              <a:rPr lang="pt-BR" sz="2800" dirty="0" smtClean="0">
                <a:solidFill>
                  <a:srgbClr val="FF0000"/>
                </a:solidFill>
                <a:latin typeface="Times New Roman" pitchFamily="18" charset="0"/>
                <a:cs typeface="Times New Roman" pitchFamily="18" charset="0"/>
              </a:rPr>
              <a:t>memória RAM</a:t>
            </a:r>
            <a:r>
              <a:rPr lang="pt-BR" sz="2800" dirty="0" smtClean="0">
                <a:latin typeface="Times New Roman" pitchFamily="18" charset="0"/>
                <a:cs typeface="Times New Roman" pitchFamily="18" charset="0"/>
              </a:rPr>
              <a:t>, usada pelo computador para armazenar os arquivos e programas que estão sendo executados, como uma espécie de mesa de trabalho. A quantidade de </a:t>
            </a:r>
            <a:r>
              <a:rPr lang="pt-BR" sz="2800" dirty="0" smtClean="0">
                <a:solidFill>
                  <a:srgbClr val="FF0000"/>
                </a:solidFill>
                <a:latin typeface="Times New Roman" pitchFamily="18" charset="0"/>
                <a:cs typeface="Times New Roman" pitchFamily="18" charset="0"/>
              </a:rPr>
              <a:t>memória RAM </a:t>
            </a:r>
            <a:r>
              <a:rPr lang="pt-BR" sz="2800" dirty="0" smtClean="0">
                <a:latin typeface="Times New Roman" pitchFamily="18" charset="0"/>
                <a:cs typeface="Times New Roman" pitchFamily="18" charset="0"/>
              </a:rPr>
              <a:t>disponível tem um grande efeito sobre o desempenho da máquina, já que sem </a:t>
            </a:r>
            <a:r>
              <a:rPr lang="pt-BR" sz="2800" dirty="0" smtClean="0">
                <a:solidFill>
                  <a:srgbClr val="FF0000"/>
                </a:solidFill>
                <a:latin typeface="Times New Roman" pitchFamily="18" charset="0"/>
                <a:cs typeface="Times New Roman" pitchFamily="18" charset="0"/>
              </a:rPr>
              <a:t>memória RAM </a:t>
            </a:r>
            <a:r>
              <a:rPr lang="pt-BR" sz="2800" dirty="0" smtClean="0">
                <a:latin typeface="Times New Roman" pitchFamily="18" charset="0"/>
                <a:cs typeface="Times New Roman" pitchFamily="18" charset="0"/>
              </a:rPr>
              <a:t>suficiente o sistema passa a usar </a:t>
            </a:r>
            <a:r>
              <a:rPr lang="pt-BR" sz="2800" dirty="0" smtClean="0">
                <a:solidFill>
                  <a:srgbClr val="FF0000"/>
                </a:solidFill>
                <a:latin typeface="Times New Roman" pitchFamily="18" charset="0"/>
                <a:cs typeface="Times New Roman" pitchFamily="18" charset="0"/>
              </a:rPr>
              <a:t>memória swap</a:t>
            </a:r>
            <a:r>
              <a:rPr lang="pt-BR" sz="2800" dirty="0" smtClean="0">
                <a:latin typeface="Times New Roman" pitchFamily="18" charset="0"/>
                <a:cs typeface="Times New Roman" pitchFamily="18" charset="0"/>
              </a:rPr>
              <a:t>, que é muito mais lenta. </a:t>
            </a:r>
          </a:p>
          <a:p>
            <a:pPr algn="just"/>
            <a:r>
              <a:rPr lang="pt-BR" sz="2800" dirty="0" smtClean="0">
                <a:latin typeface="Times New Roman" pitchFamily="18" charset="0"/>
                <a:cs typeface="Times New Roman" pitchFamily="18" charset="0"/>
              </a:rPr>
              <a:t>A principal característica da </a:t>
            </a:r>
            <a:r>
              <a:rPr lang="pt-BR" sz="2800" dirty="0" smtClean="0">
                <a:solidFill>
                  <a:srgbClr val="FF0000"/>
                </a:solidFill>
                <a:latin typeface="Times New Roman" pitchFamily="18" charset="0"/>
                <a:cs typeface="Times New Roman" pitchFamily="18" charset="0"/>
              </a:rPr>
              <a:t>memória RAM</a:t>
            </a:r>
            <a:r>
              <a:rPr lang="pt-BR" sz="2800" dirty="0" smtClean="0">
                <a:latin typeface="Times New Roman" pitchFamily="18" charset="0"/>
                <a:cs typeface="Times New Roman" pitchFamily="18" charset="0"/>
              </a:rPr>
              <a:t> é que ela é volátil, ou seja, os dados se perdem ao reiniciar o micro. É por isso, que ao ligar o computador é necessário sempre refazer todo o processo de carregamento, em que o sistema operacional e aplicativos usados são transferidos do </a:t>
            </a:r>
            <a:r>
              <a:rPr lang="pt-BR" sz="2800" dirty="0" smtClean="0">
                <a:solidFill>
                  <a:srgbClr val="FF0000"/>
                </a:solidFill>
                <a:latin typeface="Times New Roman" pitchFamily="18" charset="0"/>
                <a:cs typeface="Times New Roman" pitchFamily="18" charset="0"/>
              </a:rPr>
              <a:t>HD</a:t>
            </a:r>
            <a:r>
              <a:rPr lang="pt-BR" sz="2800" dirty="0" smtClean="0">
                <a:latin typeface="Times New Roman" pitchFamily="18" charset="0"/>
                <a:cs typeface="Times New Roman" pitchFamily="18" charset="0"/>
              </a:rPr>
              <a:t> para a </a:t>
            </a:r>
            <a:r>
              <a:rPr lang="pt-BR" sz="2800" dirty="0" smtClean="0">
                <a:solidFill>
                  <a:srgbClr val="FF0000"/>
                </a:solidFill>
                <a:latin typeface="Times New Roman" pitchFamily="18" charset="0"/>
                <a:cs typeface="Times New Roman" pitchFamily="18" charset="0"/>
              </a:rPr>
              <a:t>memória</a:t>
            </a:r>
            <a:r>
              <a:rPr lang="pt-BR" sz="2800" dirty="0" smtClean="0">
                <a:latin typeface="Times New Roman" pitchFamily="18" charset="0"/>
                <a:cs typeface="Times New Roman" pitchFamily="18" charset="0"/>
              </a:rPr>
              <a:t>, onde são executados pelo processador. </a:t>
            </a:r>
            <a:endParaRPr lang="pt-B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descr="diapositiva15.jpg"/>
          <p:cNvPicPr>
            <a:picLocks noGrp="1" noChangeAspect="1"/>
          </p:cNvPicPr>
          <p:nvPr>
            <p:ph idx="1"/>
          </p:nvPr>
        </p:nvPicPr>
        <p:blipFill>
          <a:blip r:embed="rId2" cstate="print"/>
          <a:stretch>
            <a:fillRect/>
          </a:stretch>
        </p:blipFill>
        <p:spPr>
          <a:xfrm>
            <a:off x="155510" y="188640"/>
            <a:ext cx="8664962" cy="6498722"/>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62074"/>
          </a:xfrm>
        </p:spPr>
        <p:txBody>
          <a:bodyPr>
            <a:normAutofit/>
          </a:bodyPr>
          <a:lstStyle/>
          <a:p>
            <a:r>
              <a:rPr lang="pt-BR" sz="2800" b="1" dirty="0" smtClean="0">
                <a:latin typeface="Times New Roman" pitchFamily="18" charset="0"/>
                <a:cs typeface="Times New Roman" pitchFamily="18" charset="0"/>
              </a:rPr>
              <a:t>Tipos de Armazenamento</a:t>
            </a:r>
            <a:endParaRPr lang="pt-BR" sz="2800" b="1" dirty="0">
              <a:latin typeface="Times New Roman" pitchFamily="18" charset="0"/>
              <a:cs typeface="Times New Roman" pitchFamily="18" charset="0"/>
            </a:endParaRPr>
          </a:p>
        </p:txBody>
      </p:sp>
      <p:sp>
        <p:nvSpPr>
          <p:cNvPr id="3" name="Espaço Reservado para Conteúdo 2"/>
          <p:cNvSpPr>
            <a:spLocks noGrp="1"/>
          </p:cNvSpPr>
          <p:nvPr>
            <p:ph idx="1"/>
          </p:nvPr>
        </p:nvSpPr>
        <p:spPr>
          <a:xfrm>
            <a:off x="179512" y="1124744"/>
            <a:ext cx="8964488" cy="5400600"/>
          </a:xfrm>
        </p:spPr>
        <p:txBody>
          <a:bodyPr>
            <a:noAutofit/>
          </a:bodyPr>
          <a:lstStyle/>
          <a:p>
            <a:pPr algn="just"/>
            <a:r>
              <a:rPr lang="pt-BR" b="1" dirty="0" smtClean="0">
                <a:latin typeface="Times New Roman" pitchFamily="18" charset="0"/>
                <a:cs typeface="Times New Roman" pitchFamily="18" charset="0"/>
              </a:rPr>
              <a:t>Armazenamento Temporário: </a:t>
            </a:r>
            <a:r>
              <a:rPr lang="pt-BR" dirty="0" smtClean="0">
                <a:latin typeface="Times New Roman" pitchFamily="18" charset="0"/>
                <a:cs typeface="Times New Roman" pitchFamily="18" charset="0"/>
              </a:rPr>
              <a:t>São dispositivos que armazenam determinados dados enquanto está sendo fornecida energia ao mesmo, ou seja, quando desligamos o computador, estes dados são perdidos. Também são chamados de </a:t>
            </a:r>
            <a:r>
              <a:rPr lang="pt-BR" b="1" dirty="0" smtClean="0">
                <a:latin typeface="Times New Roman" pitchFamily="18" charset="0"/>
                <a:cs typeface="Times New Roman" pitchFamily="18" charset="0"/>
              </a:rPr>
              <a:t>Memória Volátil. </a:t>
            </a:r>
            <a:r>
              <a:rPr lang="pt-BR" dirty="0" smtClean="0">
                <a:latin typeface="Times New Roman" pitchFamily="18" charset="0"/>
                <a:cs typeface="Times New Roman" pitchFamily="18" charset="0"/>
              </a:rPr>
              <a:t>Os tipos de memória pertencentes a esta categoria são </a:t>
            </a:r>
            <a:r>
              <a:rPr lang="pt-BR" b="1" dirty="0" smtClean="0">
                <a:solidFill>
                  <a:srgbClr val="FF0000"/>
                </a:solidFill>
                <a:latin typeface="Times New Roman" pitchFamily="18" charset="0"/>
                <a:cs typeface="Times New Roman" pitchFamily="18" charset="0"/>
              </a:rPr>
              <a:t>RAM</a:t>
            </a:r>
            <a:r>
              <a:rPr lang="pt-BR" dirty="0" smtClean="0">
                <a:latin typeface="Times New Roman" pitchFamily="18" charset="0"/>
                <a:cs typeface="Times New Roman" pitchFamily="18" charset="0"/>
              </a:rPr>
              <a:t> (</a:t>
            </a:r>
            <a:r>
              <a:rPr lang="pt-BR" i="1" dirty="0" err="1" smtClean="0">
                <a:latin typeface="Times New Roman" pitchFamily="18" charset="0"/>
                <a:cs typeface="Times New Roman" pitchFamily="18" charset="0"/>
              </a:rPr>
              <a:t>Randomic</a:t>
            </a:r>
            <a:r>
              <a:rPr lang="pt-BR" i="1" dirty="0" smtClean="0">
                <a:latin typeface="Times New Roman" pitchFamily="18" charset="0"/>
                <a:cs typeface="Times New Roman" pitchFamily="18" charset="0"/>
              </a:rPr>
              <a:t> Access Memory – Memória de Acesso </a:t>
            </a:r>
            <a:r>
              <a:rPr lang="pt-BR" dirty="0" smtClean="0">
                <a:latin typeface="Times New Roman" pitchFamily="18" charset="0"/>
                <a:cs typeface="Times New Roman" pitchFamily="18" charset="0"/>
              </a:rPr>
              <a:t>Aleatório) e </a:t>
            </a:r>
            <a:r>
              <a:rPr lang="pt-BR" b="1" dirty="0" smtClean="0">
                <a:solidFill>
                  <a:srgbClr val="FF0000"/>
                </a:solidFill>
                <a:latin typeface="Times New Roman" pitchFamily="18" charset="0"/>
                <a:cs typeface="Times New Roman" pitchFamily="18" charset="0"/>
              </a:rPr>
              <a:t>ROM</a:t>
            </a:r>
            <a:r>
              <a:rPr lang="pt-BR" b="1" dirty="0" smtClean="0">
                <a:latin typeface="Times New Roman" pitchFamily="18" charset="0"/>
                <a:cs typeface="Times New Roman" pitchFamily="18" charset="0"/>
              </a:rPr>
              <a:t> </a:t>
            </a:r>
            <a:r>
              <a:rPr lang="pt-BR" dirty="0" smtClean="0">
                <a:latin typeface="Times New Roman" pitchFamily="18" charset="0"/>
                <a:cs typeface="Times New Roman" pitchFamily="18" charset="0"/>
              </a:rPr>
              <a:t>(</a:t>
            </a:r>
            <a:r>
              <a:rPr lang="pt-BR" i="1" dirty="0" smtClean="0">
                <a:latin typeface="Times New Roman" pitchFamily="18" charset="0"/>
                <a:cs typeface="Times New Roman" pitchFamily="18" charset="0"/>
              </a:rPr>
              <a:t>Read </a:t>
            </a:r>
            <a:r>
              <a:rPr lang="pt-BR" i="1" dirty="0" err="1" smtClean="0">
                <a:latin typeface="Times New Roman" pitchFamily="18" charset="0"/>
                <a:cs typeface="Times New Roman" pitchFamily="18" charset="0"/>
              </a:rPr>
              <a:t>Only</a:t>
            </a:r>
            <a:r>
              <a:rPr lang="pt-BR" i="1" dirty="0" smtClean="0">
                <a:latin typeface="Times New Roman" pitchFamily="18" charset="0"/>
                <a:cs typeface="Times New Roman" pitchFamily="18" charset="0"/>
              </a:rPr>
              <a:t> Memory – Memória Somente Leitura).</a:t>
            </a:r>
            <a:endParaRPr lang="pt-B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51520" y="214290"/>
            <a:ext cx="8435280" cy="2000264"/>
          </a:xfrm>
        </p:spPr>
        <p:txBody>
          <a:bodyPr>
            <a:normAutofit lnSpcReduction="10000"/>
          </a:bodyPr>
          <a:lstStyle/>
          <a:p>
            <a:pPr algn="just"/>
            <a:r>
              <a:rPr lang="pt-BR" b="1" dirty="0" smtClean="0">
                <a:latin typeface="Times New Roman" pitchFamily="18" charset="0"/>
                <a:cs typeface="Times New Roman" pitchFamily="18" charset="0"/>
              </a:rPr>
              <a:t>Armazenamento Secundário: </a:t>
            </a:r>
            <a:r>
              <a:rPr lang="pt-BR" dirty="0" smtClean="0">
                <a:latin typeface="Times New Roman" pitchFamily="18" charset="0"/>
                <a:cs typeface="Times New Roman" pitchFamily="18" charset="0"/>
              </a:rPr>
              <a:t>São dispositivos que permitem o armazenamento  permanente, ou seja, os dados só serão apagados caso o usuário ou o sistema efetue a exclusão. </a:t>
            </a:r>
            <a:endParaRPr lang="pt-BR" b="1" dirty="0">
              <a:solidFill>
                <a:srgbClr val="FF0000"/>
              </a:solidFill>
              <a:latin typeface="Times New Roman" pitchFamily="18" charset="0"/>
              <a:cs typeface="Times New Roman" pitchFamily="18" charset="0"/>
            </a:endParaRPr>
          </a:p>
        </p:txBody>
      </p:sp>
      <p:pic>
        <p:nvPicPr>
          <p:cNvPr id="4" name="Imagem 3" descr="computer-memory-pyramid.gif"/>
          <p:cNvPicPr>
            <a:picLocks noChangeAspect="1"/>
          </p:cNvPicPr>
          <p:nvPr/>
        </p:nvPicPr>
        <p:blipFill>
          <a:blip r:embed="rId2"/>
          <a:stretch>
            <a:fillRect/>
          </a:stretch>
        </p:blipFill>
        <p:spPr>
          <a:xfrm>
            <a:off x="1928794" y="2000240"/>
            <a:ext cx="5214974" cy="4714908"/>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79512" y="188640"/>
            <a:ext cx="8784976" cy="6669360"/>
          </a:xfrm>
        </p:spPr>
        <p:txBody>
          <a:bodyPr>
            <a:noAutofit/>
          </a:bodyPr>
          <a:lstStyle/>
          <a:p>
            <a:pPr algn="just"/>
            <a:r>
              <a:rPr lang="pt-BR" sz="3000" dirty="0" smtClean="0">
                <a:latin typeface="Times New Roman" pitchFamily="18" charset="0"/>
                <a:cs typeface="Times New Roman" pitchFamily="18" charset="0"/>
              </a:rPr>
              <a:t>Todos os micros modernos são equipados com algum tipo de memória DDR, seja ela: </a:t>
            </a:r>
            <a:r>
              <a:rPr lang="pt-BR" sz="3000" b="1" dirty="0" smtClean="0">
                <a:solidFill>
                  <a:srgbClr val="FF0000"/>
                </a:solidFill>
                <a:latin typeface="Times New Roman" pitchFamily="18" charset="0"/>
                <a:cs typeface="Times New Roman" pitchFamily="18" charset="0"/>
              </a:rPr>
              <a:t>DDR, DDR2, DDR3 e DDR4. </a:t>
            </a:r>
            <a:r>
              <a:rPr lang="pt-BR" sz="3000" dirty="0" smtClean="0">
                <a:latin typeface="Times New Roman" pitchFamily="18" charset="0"/>
                <a:cs typeface="Times New Roman" pitchFamily="18" charset="0"/>
              </a:rPr>
              <a:t>Em </a:t>
            </a:r>
            <a:r>
              <a:rPr lang="pt-BR" sz="3000" b="1" dirty="0" smtClean="0">
                <a:latin typeface="Times New Roman" pitchFamily="18" charset="0"/>
                <a:cs typeface="Times New Roman" pitchFamily="18" charset="0"/>
              </a:rPr>
              <a:t>2014</a:t>
            </a:r>
            <a:r>
              <a:rPr lang="pt-BR" sz="3000" dirty="0" smtClean="0">
                <a:latin typeface="Times New Roman" pitchFamily="18" charset="0"/>
                <a:cs typeface="Times New Roman" pitchFamily="18" charset="0"/>
              </a:rPr>
              <a:t> será lançado a </a:t>
            </a:r>
            <a:r>
              <a:rPr lang="pt-BR" sz="3000" b="1" dirty="0" smtClean="0">
                <a:latin typeface="Times New Roman" pitchFamily="18" charset="0"/>
                <a:cs typeface="Times New Roman" pitchFamily="18" charset="0"/>
              </a:rPr>
              <a:t>memória DDR4 </a:t>
            </a:r>
            <a:r>
              <a:rPr lang="pt-BR" sz="3000" dirty="0" smtClean="0">
                <a:latin typeface="Times New Roman" pitchFamily="18" charset="0"/>
                <a:cs typeface="Times New Roman" pitchFamily="18" charset="0"/>
              </a:rPr>
              <a:t>para servidores e em</a:t>
            </a:r>
            <a:r>
              <a:rPr lang="pt-BR" sz="3000" b="1" dirty="0" smtClean="0">
                <a:latin typeface="Times New Roman" pitchFamily="18" charset="0"/>
                <a:cs typeface="Times New Roman" pitchFamily="18" charset="0"/>
              </a:rPr>
              <a:t> 2015 </a:t>
            </a:r>
            <a:r>
              <a:rPr lang="pt-BR" sz="3000" dirty="0" smtClean="0">
                <a:latin typeface="Times New Roman" pitchFamily="18" charset="0"/>
                <a:cs typeface="Times New Roman" pitchFamily="18" charset="0"/>
              </a:rPr>
              <a:t>para laptops e desktops. </a:t>
            </a:r>
          </a:p>
          <a:p>
            <a:pPr algn="just"/>
            <a:r>
              <a:rPr lang="pt-BR" sz="3000" dirty="0" smtClean="0">
                <a:latin typeface="Times New Roman" pitchFamily="18" charset="0"/>
                <a:cs typeface="Times New Roman" pitchFamily="18" charset="0"/>
              </a:rPr>
              <a:t>Antigamente, na época dos</a:t>
            </a:r>
            <a:r>
              <a:rPr lang="pt-BR" sz="3000" b="1" dirty="0" smtClean="0">
                <a:latin typeface="Times New Roman" pitchFamily="18" charset="0"/>
                <a:cs typeface="Times New Roman" pitchFamily="18" charset="0"/>
              </a:rPr>
              <a:t> </a:t>
            </a:r>
            <a:r>
              <a:rPr lang="pt-BR" sz="3000" b="1" dirty="0" smtClean="0">
                <a:solidFill>
                  <a:srgbClr val="FF0000"/>
                </a:solidFill>
                <a:latin typeface="Times New Roman" pitchFamily="18" charset="0"/>
                <a:cs typeface="Times New Roman" pitchFamily="18" charset="0"/>
              </a:rPr>
              <a:t>Pentium II e III</a:t>
            </a:r>
            <a:r>
              <a:rPr lang="pt-BR" sz="3000" b="1" dirty="0" smtClean="0">
                <a:latin typeface="Times New Roman" pitchFamily="18" charset="0"/>
                <a:cs typeface="Times New Roman" pitchFamily="18" charset="0"/>
              </a:rPr>
              <a:t>,</a:t>
            </a:r>
            <a:r>
              <a:rPr lang="pt-BR" sz="3000" dirty="0" smtClean="0">
                <a:latin typeface="Times New Roman" pitchFamily="18" charset="0"/>
                <a:cs typeface="Times New Roman" pitchFamily="18" charset="0"/>
              </a:rPr>
              <a:t> os primeiros </a:t>
            </a:r>
            <a:r>
              <a:rPr lang="pt-BR" sz="3000" b="1" dirty="0" err="1" smtClean="0">
                <a:latin typeface="Times New Roman" pitchFamily="18" charset="0"/>
                <a:cs typeface="Times New Roman" pitchFamily="18" charset="0"/>
              </a:rPr>
              <a:t>Athlons</a:t>
            </a:r>
            <a:r>
              <a:rPr lang="pt-BR" sz="3000" b="1" dirty="0" smtClean="0">
                <a:latin typeface="Times New Roman" pitchFamily="18" charset="0"/>
                <a:cs typeface="Times New Roman" pitchFamily="18" charset="0"/>
              </a:rPr>
              <a:t> e </a:t>
            </a:r>
            <a:r>
              <a:rPr lang="pt-BR" sz="3000" b="1" dirty="0" err="1" smtClean="0">
                <a:latin typeface="Times New Roman" pitchFamily="18" charset="0"/>
                <a:cs typeface="Times New Roman" pitchFamily="18" charset="0"/>
              </a:rPr>
              <a:t>Durons</a:t>
            </a:r>
            <a:r>
              <a:rPr lang="pt-BR" sz="3000" dirty="0" smtClean="0">
                <a:latin typeface="Times New Roman" pitchFamily="18" charset="0"/>
                <a:cs typeface="Times New Roman" pitchFamily="18" charset="0"/>
              </a:rPr>
              <a:t>, eram as memórias SDR (tipo mais antigo e mais lento) que dominavam o mercado. </a:t>
            </a:r>
          </a:p>
          <a:p>
            <a:pPr algn="just"/>
            <a:r>
              <a:rPr lang="pt-BR" sz="3000" dirty="0" smtClean="0">
                <a:latin typeface="Times New Roman" pitchFamily="18" charset="0"/>
                <a:cs typeface="Times New Roman" pitchFamily="18" charset="0"/>
              </a:rPr>
              <a:t>Apesar de fisicamente muito parecidas, é fácil diferenciar os pentes </a:t>
            </a:r>
            <a:r>
              <a:rPr lang="pt-BR" sz="3000" b="1" dirty="0" smtClean="0">
                <a:solidFill>
                  <a:srgbClr val="FF0000"/>
                </a:solidFill>
                <a:latin typeface="Times New Roman" pitchFamily="18" charset="0"/>
                <a:cs typeface="Times New Roman" pitchFamily="18" charset="0"/>
              </a:rPr>
              <a:t>SDR, DDR, DDR2, DDR3 e  DDR4</a:t>
            </a:r>
            <a:r>
              <a:rPr lang="pt-BR" sz="3000" dirty="0" smtClean="0">
                <a:solidFill>
                  <a:srgbClr val="FF0000"/>
                </a:solidFill>
                <a:latin typeface="Times New Roman" pitchFamily="18" charset="0"/>
                <a:cs typeface="Times New Roman" pitchFamily="18" charset="0"/>
              </a:rPr>
              <a:t> </a:t>
            </a:r>
            <a:r>
              <a:rPr lang="pt-BR" sz="3000" dirty="0" smtClean="0">
                <a:latin typeface="Times New Roman" pitchFamily="18" charset="0"/>
                <a:cs typeface="Times New Roman" pitchFamily="18" charset="0"/>
              </a:rPr>
              <a:t>pois, cada uma delas possui um ou mais chanfros que impedem que sejam usadas inadequadamente (</a:t>
            </a:r>
            <a:r>
              <a:rPr lang="pt-BR" sz="3000" b="1" dirty="0" smtClean="0">
                <a:latin typeface="Times New Roman" pitchFamily="18" charset="0"/>
                <a:cs typeface="Times New Roman" pitchFamily="18" charset="0"/>
              </a:rPr>
              <a:t>uma vez que todas são incompatíveis entre si</a:t>
            </a:r>
            <a:r>
              <a:rPr lang="pt-BR" sz="3000" dirty="0" smtClean="0">
                <a:latin typeface="Times New Roman" pitchFamily="18" charset="0"/>
                <a:cs typeface="Times New Roman" pitchFamily="18" charset="0"/>
              </a:rPr>
              <a:t>). </a:t>
            </a:r>
            <a:endParaRPr lang="pt-BR" sz="3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ço Reservado para Conteúdo 5" descr="Chanfros.jpg"/>
          <p:cNvPicPr>
            <a:picLocks noGrp="1" noChangeAspect="1"/>
          </p:cNvPicPr>
          <p:nvPr>
            <p:ph idx="1"/>
          </p:nvPr>
        </p:nvPicPr>
        <p:blipFill>
          <a:blip r:embed="rId2"/>
          <a:stretch>
            <a:fillRect/>
          </a:stretch>
        </p:blipFill>
        <p:spPr>
          <a:xfrm>
            <a:off x="214282" y="285728"/>
            <a:ext cx="8501122" cy="6422253"/>
          </a:xfr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79512" y="688706"/>
            <a:ext cx="8712968" cy="5454938"/>
          </a:xfrm>
        </p:spPr>
        <p:txBody>
          <a:bodyPr>
            <a:noAutofit/>
          </a:bodyPr>
          <a:lstStyle/>
          <a:p>
            <a:pPr algn="just"/>
            <a:r>
              <a:rPr lang="pt-BR" sz="3000" dirty="0" smtClean="0">
                <a:latin typeface="Times New Roman" pitchFamily="18" charset="0"/>
                <a:cs typeface="Times New Roman" pitchFamily="18" charset="0"/>
              </a:rPr>
              <a:t>A evolução a </a:t>
            </a:r>
            <a:r>
              <a:rPr lang="pt-BR" sz="3000" dirty="0" smtClean="0">
                <a:solidFill>
                  <a:srgbClr val="FF0000"/>
                </a:solidFill>
                <a:latin typeface="Times New Roman" pitchFamily="18" charset="0"/>
                <a:cs typeface="Times New Roman" pitchFamily="18" charset="0"/>
              </a:rPr>
              <a:t>memória RAM </a:t>
            </a:r>
            <a:r>
              <a:rPr lang="pt-BR" sz="3000" dirty="0" smtClean="0">
                <a:latin typeface="Times New Roman" pitchFamily="18" charset="0"/>
                <a:cs typeface="Times New Roman" pitchFamily="18" charset="0"/>
              </a:rPr>
              <a:t>continua sendo muito mais lenta que o processador. Para atenuar a diferença, são usados dois níveis de cache, incluídos no próprio processador o </a:t>
            </a:r>
            <a:r>
              <a:rPr lang="pt-BR" sz="3000" dirty="0" smtClean="0">
                <a:solidFill>
                  <a:srgbClr val="FF0000"/>
                </a:solidFill>
                <a:latin typeface="Times New Roman" pitchFamily="18" charset="0"/>
                <a:cs typeface="Times New Roman" pitchFamily="18" charset="0"/>
              </a:rPr>
              <a:t>cache L1, L2. </a:t>
            </a:r>
            <a:r>
              <a:rPr lang="pt-BR" sz="3000" dirty="0" smtClean="0">
                <a:latin typeface="Times New Roman" pitchFamily="18" charset="0"/>
                <a:cs typeface="Times New Roman" pitchFamily="18" charset="0"/>
              </a:rPr>
              <a:t>Em alguns modelos de processador, o cache já é </a:t>
            </a:r>
            <a:r>
              <a:rPr lang="pt-BR" sz="3000" dirty="0" smtClean="0">
                <a:solidFill>
                  <a:srgbClr val="FF0000"/>
                </a:solidFill>
                <a:latin typeface="Times New Roman" pitchFamily="18" charset="0"/>
                <a:cs typeface="Times New Roman" pitchFamily="18" charset="0"/>
              </a:rPr>
              <a:t>L3</a:t>
            </a:r>
            <a:r>
              <a:rPr lang="pt-BR" sz="3000" dirty="0" smtClean="0">
                <a:latin typeface="Times New Roman" pitchFamily="18" charset="0"/>
                <a:cs typeface="Times New Roman" pitchFamily="18" charset="0"/>
              </a:rPr>
              <a:t>. </a:t>
            </a:r>
          </a:p>
          <a:p>
            <a:pPr algn="just">
              <a:buNone/>
            </a:pPr>
            <a:endParaRPr lang="pt-BR" sz="3000" dirty="0" smtClean="0">
              <a:latin typeface="Times New Roman" pitchFamily="18" charset="0"/>
              <a:cs typeface="Times New Roman" pitchFamily="18" charset="0"/>
            </a:endParaRPr>
          </a:p>
          <a:p>
            <a:pPr algn="just"/>
            <a:r>
              <a:rPr lang="pt-BR" sz="3000" b="1" dirty="0" smtClean="0">
                <a:latin typeface="Times New Roman" pitchFamily="18" charset="0"/>
                <a:cs typeface="Times New Roman" pitchFamily="18" charset="0"/>
              </a:rPr>
              <a:t>O cache L1 </a:t>
            </a:r>
            <a:r>
              <a:rPr lang="pt-BR" sz="3000" dirty="0" smtClean="0">
                <a:latin typeface="Times New Roman" pitchFamily="18" charset="0"/>
                <a:cs typeface="Times New Roman" pitchFamily="18" charset="0"/>
              </a:rPr>
              <a:t>é extremamente rápido, trabalhando próximo à frequência nativa do processador. Na verdade, os dois trabalham na mesma frequência (</a:t>
            </a:r>
            <a:r>
              <a:rPr lang="pt-BR" sz="3000" b="1" dirty="0" smtClean="0">
                <a:latin typeface="Times New Roman" pitchFamily="18" charset="0"/>
                <a:cs typeface="Times New Roman" pitchFamily="18" charset="0"/>
              </a:rPr>
              <a:t>geralmente menos de 128KB</a:t>
            </a:r>
            <a:r>
              <a:rPr lang="pt-BR" sz="3000" dirty="0" smtClean="0">
                <a:latin typeface="Times New Roman" pitchFamily="18" charset="0"/>
                <a:cs typeface="Times New Roman" pitchFamily="18" charset="0"/>
              </a:rPr>
              <a:t>) e é dividido em cache de dados e cache de instruções. </a:t>
            </a:r>
            <a:endParaRPr lang="pt-BR" sz="3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88640"/>
            <a:ext cx="9144000" cy="6669360"/>
          </a:xfrm>
        </p:spPr>
        <p:txBody>
          <a:bodyPr>
            <a:noAutofit/>
          </a:bodyPr>
          <a:lstStyle/>
          <a:p>
            <a:pPr algn="just"/>
            <a:r>
              <a:rPr lang="pt-BR" sz="2800" b="1" dirty="0" smtClean="0">
                <a:latin typeface="Times New Roman" pitchFamily="18" charset="0"/>
                <a:cs typeface="Times New Roman" pitchFamily="18" charset="0"/>
              </a:rPr>
              <a:t>O cache L2</a:t>
            </a:r>
            <a:r>
              <a:rPr lang="pt-BR" sz="2800" dirty="0" smtClean="0">
                <a:latin typeface="Times New Roman" pitchFamily="18" charset="0"/>
                <a:cs typeface="Times New Roman" pitchFamily="18" charset="0"/>
              </a:rPr>
              <a:t>, é mais lento que o cache L1, porém é bem mais econômico em termos de transistores, permitindo que seja usado em maior quantidade </a:t>
            </a:r>
            <a:r>
              <a:rPr lang="pt-BR" sz="3000" dirty="0" smtClean="0">
                <a:latin typeface="Times New Roman" pitchFamily="18" charset="0"/>
                <a:cs typeface="Times New Roman" pitchFamily="18" charset="0"/>
              </a:rPr>
              <a:t>podendo chegar a 1 MB</a:t>
            </a:r>
            <a:r>
              <a:rPr lang="pt-BR" sz="2800" dirty="0" smtClean="0">
                <a:latin typeface="Times New Roman" pitchFamily="18" charset="0"/>
                <a:cs typeface="Times New Roman" pitchFamily="18" charset="0"/>
              </a:rPr>
              <a:t>. </a:t>
            </a:r>
          </a:p>
          <a:p>
            <a:pPr algn="just">
              <a:buNone/>
            </a:pPr>
            <a:r>
              <a:rPr lang="pt-BR" sz="2800" dirty="0" smtClean="0">
                <a:latin typeface="Times New Roman" pitchFamily="18" charset="0"/>
                <a:cs typeface="Times New Roman" pitchFamily="18" charset="0"/>
              </a:rPr>
              <a:t>    De uma forma geral, quanto mais rápido o cache, mais espaço ele ocupa e menos é possível incluir no processador. Em processadores multicore (vários núcleos), cada núcleo possui seu próprio </a:t>
            </a:r>
            <a:r>
              <a:rPr lang="pt-BR" sz="2800" b="1" dirty="0" smtClean="0">
                <a:solidFill>
                  <a:srgbClr val="FF0000"/>
                </a:solidFill>
                <a:latin typeface="Times New Roman" pitchFamily="18" charset="0"/>
                <a:cs typeface="Times New Roman" pitchFamily="18" charset="0"/>
              </a:rPr>
              <a:t>cache L1 e L2</a:t>
            </a:r>
            <a:r>
              <a:rPr lang="pt-BR" sz="2800" dirty="0" smtClean="0">
                <a:latin typeface="Times New Roman" pitchFamily="18" charset="0"/>
                <a:cs typeface="Times New Roman" pitchFamily="18" charset="0"/>
              </a:rPr>
              <a:t>. </a:t>
            </a:r>
          </a:p>
          <a:p>
            <a:pPr algn="just"/>
            <a:r>
              <a:rPr lang="pt-BR" sz="2800" b="1" dirty="0" smtClean="0">
                <a:latin typeface="Times New Roman" pitchFamily="18" charset="0"/>
                <a:cs typeface="Times New Roman" pitchFamily="18" charset="0"/>
              </a:rPr>
              <a:t>O cache L3</a:t>
            </a:r>
            <a:r>
              <a:rPr lang="pt-BR" sz="2800" dirty="0" smtClean="0">
                <a:latin typeface="Times New Roman" pitchFamily="18" charset="0"/>
                <a:cs typeface="Times New Roman" pitchFamily="18" charset="0"/>
              </a:rPr>
              <a:t>, cada vez mais comum em processadores modernos. Ele é consideravelmente mais lento que os </a:t>
            </a:r>
            <a:r>
              <a:rPr lang="pt-BR" sz="2800" b="1" dirty="0" smtClean="0">
                <a:solidFill>
                  <a:srgbClr val="FF0000"/>
                </a:solidFill>
                <a:latin typeface="Times New Roman" pitchFamily="18" charset="0"/>
                <a:cs typeface="Times New Roman" pitchFamily="18" charset="0"/>
              </a:rPr>
              <a:t>L1 e L2</a:t>
            </a:r>
            <a:r>
              <a:rPr lang="pt-BR" sz="2800" dirty="0" smtClean="0">
                <a:latin typeface="Times New Roman" pitchFamily="18" charset="0"/>
                <a:cs typeface="Times New Roman" pitchFamily="18" charset="0"/>
              </a:rPr>
              <a:t>, e se diferencia dos demais principalmente por ser de uso compartilhado entre os núcleos e ter uma capacidade na ordem de vários megabytes. </a:t>
            </a:r>
            <a:endParaRPr lang="pt-B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descr="icore.jpg"/>
          <p:cNvPicPr>
            <a:picLocks noGrp="1" noChangeAspect="1"/>
          </p:cNvPicPr>
          <p:nvPr>
            <p:ph idx="1"/>
          </p:nvPr>
        </p:nvPicPr>
        <p:blipFill>
          <a:blip r:embed="rId2"/>
          <a:stretch>
            <a:fillRect/>
          </a:stretch>
        </p:blipFill>
        <p:spPr>
          <a:xfrm>
            <a:off x="104744" y="428604"/>
            <a:ext cx="8824974" cy="6205060"/>
          </a:xfr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2800" b="1" dirty="0" smtClean="0">
                <a:latin typeface="Times New Roman" pitchFamily="18" charset="0"/>
                <a:cs typeface="Times New Roman" pitchFamily="18" charset="0"/>
              </a:rPr>
              <a:t>MEMÓRIA ROM</a:t>
            </a:r>
            <a:endParaRPr lang="pt-BR" sz="2800" b="1" dirty="0">
              <a:latin typeface="Times New Roman" pitchFamily="18" charset="0"/>
              <a:cs typeface="Times New Roman" pitchFamily="18" charset="0"/>
            </a:endParaRPr>
          </a:p>
        </p:txBody>
      </p:sp>
      <p:sp>
        <p:nvSpPr>
          <p:cNvPr id="3" name="Espaço Reservado para Conteúdo 2"/>
          <p:cNvSpPr>
            <a:spLocks noGrp="1"/>
          </p:cNvSpPr>
          <p:nvPr>
            <p:ph idx="1"/>
          </p:nvPr>
        </p:nvSpPr>
        <p:spPr>
          <a:xfrm>
            <a:off x="428596" y="1285860"/>
            <a:ext cx="8229600" cy="5286412"/>
          </a:xfrm>
        </p:spPr>
        <p:txBody>
          <a:bodyPr>
            <a:noAutofit/>
          </a:bodyPr>
          <a:lstStyle/>
          <a:p>
            <a:pPr algn="just"/>
            <a:r>
              <a:rPr lang="pt-BR" sz="2800" dirty="0" smtClean="0">
                <a:latin typeface="Times New Roman" pitchFamily="18" charset="0"/>
                <a:cs typeface="Times New Roman" pitchFamily="18" charset="0"/>
              </a:rPr>
              <a:t>As memórias</a:t>
            </a:r>
            <a:r>
              <a:rPr lang="pt-BR" sz="2800" b="1" dirty="0" smtClean="0">
                <a:latin typeface="Times New Roman" pitchFamily="18" charset="0"/>
                <a:cs typeface="Times New Roman" pitchFamily="18" charset="0"/>
              </a:rPr>
              <a:t> ROM</a:t>
            </a:r>
            <a:r>
              <a:rPr lang="pt-BR" sz="2800" dirty="0" smtClean="0">
                <a:latin typeface="Times New Roman" pitchFamily="18" charset="0"/>
                <a:cs typeface="Times New Roman" pitchFamily="18" charset="0"/>
              </a:rPr>
              <a:t> (</a:t>
            </a:r>
            <a:r>
              <a:rPr lang="pt-BR" sz="2800" i="1" dirty="0" smtClean="0">
                <a:latin typeface="Times New Roman" pitchFamily="18" charset="0"/>
                <a:cs typeface="Times New Roman" pitchFamily="18" charset="0"/>
              </a:rPr>
              <a:t>Read-Only Memory</a:t>
            </a:r>
            <a:r>
              <a:rPr lang="pt-BR" sz="2800" dirty="0" smtClean="0">
                <a:latin typeface="Times New Roman" pitchFamily="18" charset="0"/>
                <a:cs typeface="Times New Roman" pitchFamily="18" charset="0"/>
              </a:rPr>
              <a:t> - Memória Somente de Leitura) recebem esse nome porque os dados são gravados nelas apenas uma vez. Depois disso, essas informações não podem ser apagadas ou alteradas, apenas lidas pelo computador, exceto por meio de procedimentos especiais. Outra característica das memórias ROM é que elas são do tipo não</a:t>
            </a:r>
            <a:r>
              <a:rPr lang="pt-BR" sz="2800" i="1" dirty="0" smtClean="0">
                <a:latin typeface="Times New Roman" pitchFamily="18" charset="0"/>
                <a:cs typeface="Times New Roman" pitchFamily="18" charset="0"/>
              </a:rPr>
              <a:t> </a:t>
            </a:r>
            <a:r>
              <a:rPr lang="pt-BR" sz="2800" b="1" i="1" dirty="0" smtClean="0">
                <a:solidFill>
                  <a:srgbClr val="FF0000"/>
                </a:solidFill>
                <a:latin typeface="Times New Roman" pitchFamily="18" charset="0"/>
                <a:cs typeface="Times New Roman" pitchFamily="18" charset="0"/>
              </a:rPr>
              <a:t>voláteis</a:t>
            </a:r>
            <a:r>
              <a:rPr lang="pt-BR" sz="2800" dirty="0" smtClean="0">
                <a:latin typeface="Times New Roman" pitchFamily="18" charset="0"/>
                <a:cs typeface="Times New Roman" pitchFamily="18" charset="0"/>
              </a:rPr>
              <a:t>, isto é, os dados gravados não são perdidos na falta de energia elétrica ao dispositivo. </a:t>
            </a:r>
          </a:p>
          <a:p>
            <a:pPr algn="ctr">
              <a:buNone/>
            </a:pPr>
            <a:r>
              <a:rPr lang="pt-BR" sz="2800" b="1" dirty="0" smtClean="0">
                <a:latin typeface="Times New Roman" pitchFamily="18" charset="0"/>
                <a:cs typeface="Times New Roman" pitchFamily="18" charset="0"/>
              </a:rPr>
              <a:t>Principais tipos de memória ROM:</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88640"/>
            <a:ext cx="8229600" cy="1143000"/>
          </a:xfrm>
        </p:spPr>
        <p:txBody>
          <a:bodyPr>
            <a:normAutofit/>
          </a:bodyPr>
          <a:lstStyle/>
          <a:p>
            <a:r>
              <a:rPr lang="pt-BR" sz="2800" b="1" dirty="0" smtClean="0">
                <a:latin typeface="Times New Roman" pitchFamily="18" charset="0"/>
                <a:cs typeface="Times New Roman" pitchFamily="18" charset="0"/>
              </a:rPr>
              <a:t>Processadores</a:t>
            </a:r>
            <a:endParaRPr lang="pt-BR" sz="2800" b="1" dirty="0">
              <a:latin typeface="Times New Roman" pitchFamily="18" charset="0"/>
              <a:cs typeface="Times New Roman" pitchFamily="18" charset="0"/>
            </a:endParaRPr>
          </a:p>
        </p:txBody>
      </p:sp>
      <p:sp>
        <p:nvSpPr>
          <p:cNvPr id="3" name="Espaço Reservado para Conteúdo 2"/>
          <p:cNvSpPr>
            <a:spLocks noGrp="1"/>
          </p:cNvSpPr>
          <p:nvPr>
            <p:ph idx="1"/>
          </p:nvPr>
        </p:nvSpPr>
        <p:spPr>
          <a:xfrm>
            <a:off x="35496" y="1196752"/>
            <a:ext cx="8964488" cy="5328592"/>
          </a:xfrm>
        </p:spPr>
        <p:txBody>
          <a:bodyPr>
            <a:noAutofit/>
          </a:bodyPr>
          <a:lstStyle/>
          <a:p>
            <a:pPr algn="just"/>
            <a:r>
              <a:rPr lang="pt-BR" sz="2400" dirty="0" smtClean="0">
                <a:latin typeface="Times New Roman" pitchFamily="18" charset="0"/>
                <a:cs typeface="Times New Roman" pitchFamily="18" charset="0"/>
              </a:rPr>
              <a:t>O processador é o cérebro do micro, encarregado de processar a maior parte das informações. Ele é também o componente onde são usadas as tecnologias de fabricação mais recentes. </a:t>
            </a:r>
          </a:p>
          <a:p>
            <a:pPr algn="just">
              <a:buNone/>
            </a:pPr>
            <a:endParaRPr lang="pt-BR" dirty="0" smtClean="0">
              <a:latin typeface="Times New Roman" pitchFamily="18" charset="0"/>
              <a:cs typeface="Times New Roman" pitchFamily="18" charset="0"/>
            </a:endParaRPr>
          </a:p>
          <a:p>
            <a:pPr algn="just"/>
            <a:r>
              <a:rPr lang="pt-BR" sz="2400" dirty="0" smtClean="0">
                <a:latin typeface="Times New Roman" pitchFamily="18" charset="0"/>
                <a:cs typeface="Times New Roman" pitchFamily="18" charset="0"/>
              </a:rPr>
              <a:t>Existem no mundo apenas quatro grandes empresas com tecnologia para fabricar processadores competitivos para micros PC, são elas:</a:t>
            </a:r>
          </a:p>
          <a:p>
            <a:pPr algn="just">
              <a:buNone/>
            </a:pPr>
            <a:endParaRPr lang="pt-BR" sz="2400" dirty="0" smtClean="0">
              <a:latin typeface="Times New Roman" pitchFamily="18" charset="0"/>
              <a:cs typeface="Times New Roman" pitchFamily="18" charset="0"/>
            </a:endParaRPr>
          </a:p>
          <a:p>
            <a:pPr algn="just"/>
            <a:r>
              <a:rPr lang="pt-BR" sz="2400" dirty="0" smtClean="0">
                <a:solidFill>
                  <a:srgbClr val="FF0000"/>
                </a:solidFill>
                <a:latin typeface="Times New Roman" pitchFamily="18" charset="0"/>
                <a:cs typeface="Times New Roman" pitchFamily="18" charset="0"/>
              </a:rPr>
              <a:t>INTEL</a:t>
            </a:r>
            <a:r>
              <a:rPr lang="pt-BR" sz="2400" dirty="0" smtClean="0">
                <a:latin typeface="Times New Roman" pitchFamily="18" charset="0"/>
                <a:cs typeface="Times New Roman" pitchFamily="18" charset="0"/>
              </a:rPr>
              <a:t> que domina mais de 60% do mercado</a:t>
            </a:r>
          </a:p>
          <a:p>
            <a:pPr algn="just"/>
            <a:r>
              <a:rPr lang="pt-BR" sz="2400" dirty="0" smtClean="0">
                <a:solidFill>
                  <a:srgbClr val="FF0000"/>
                </a:solidFill>
                <a:latin typeface="Times New Roman" pitchFamily="18" charset="0"/>
                <a:cs typeface="Times New Roman" pitchFamily="18" charset="0"/>
              </a:rPr>
              <a:t>AMD</a:t>
            </a:r>
            <a:r>
              <a:rPr lang="pt-BR" sz="2400" dirty="0" smtClean="0">
                <a:latin typeface="Times New Roman" pitchFamily="18" charset="0"/>
                <a:cs typeface="Times New Roman" pitchFamily="18" charset="0"/>
              </a:rPr>
              <a:t> que disputa diretamente com a Intel</a:t>
            </a:r>
          </a:p>
          <a:p>
            <a:pPr algn="just"/>
            <a:r>
              <a:rPr lang="pt-BR" sz="2400" dirty="0" smtClean="0">
                <a:solidFill>
                  <a:srgbClr val="FF0000"/>
                </a:solidFill>
                <a:latin typeface="Times New Roman" pitchFamily="18" charset="0"/>
                <a:cs typeface="Times New Roman" pitchFamily="18" charset="0"/>
              </a:rPr>
              <a:t>VIA</a:t>
            </a:r>
            <a:r>
              <a:rPr lang="pt-BR" sz="2400" dirty="0" smtClean="0">
                <a:latin typeface="Times New Roman" pitchFamily="18" charset="0"/>
                <a:cs typeface="Times New Roman" pitchFamily="18" charset="0"/>
              </a:rPr>
              <a:t>  que fabrica alguns chips em pequenas quantidades </a:t>
            </a:r>
          </a:p>
          <a:p>
            <a:pPr algn="just"/>
            <a:r>
              <a:rPr lang="pt-BR" sz="2400" dirty="0" smtClean="0">
                <a:solidFill>
                  <a:srgbClr val="FF0000"/>
                </a:solidFill>
                <a:latin typeface="Times New Roman" pitchFamily="18" charset="0"/>
                <a:cs typeface="Times New Roman" pitchFamily="18" charset="0"/>
              </a:rPr>
              <a:t>IBM</a:t>
            </a:r>
            <a:r>
              <a:rPr lang="pt-BR" sz="2400" dirty="0" smtClean="0">
                <a:latin typeface="Times New Roman" pitchFamily="18" charset="0"/>
                <a:cs typeface="Times New Roman" pitchFamily="18" charset="0"/>
              </a:rPr>
              <a:t> que esporadicamente fabrica processadores para outras empresas. </a:t>
            </a:r>
            <a:endParaRPr lang="pt-BR" sz="24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3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3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3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3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3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3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checkerboard(across)">
                                      <p:cBhvr>
                                        <p:cTn id="25" dur="500"/>
                                        <p:tgtEl>
                                          <p:spTgt spid="3">
                                            <p:txEl>
                                              <p:pRg st="7" end="7"/>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 calcmode="lin" valueType="num">
                                      <p:cBhvr additive="base">
                                        <p:cTn id="30" dur="3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1" dur="3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Espaço Reservado para Conteúdo 10" descr="EPROM.jpg"/>
          <p:cNvPicPr>
            <a:picLocks noGrp="1" noChangeAspect="1"/>
          </p:cNvPicPr>
          <p:nvPr>
            <p:ph idx="1"/>
          </p:nvPr>
        </p:nvPicPr>
        <p:blipFill>
          <a:blip r:embed="rId2"/>
          <a:stretch>
            <a:fillRect/>
          </a:stretch>
        </p:blipFill>
        <p:spPr>
          <a:xfrm>
            <a:off x="4407928" y="71438"/>
            <a:ext cx="4521789" cy="6429396"/>
          </a:xfrm>
        </p:spPr>
      </p:pic>
      <p:pic>
        <p:nvPicPr>
          <p:cNvPr id="12" name="Imagem 11" descr="rom.jpg"/>
          <p:cNvPicPr>
            <a:picLocks noChangeAspect="1"/>
          </p:cNvPicPr>
          <p:nvPr/>
        </p:nvPicPr>
        <p:blipFill>
          <a:blip r:embed="rId3"/>
          <a:stretch>
            <a:fillRect/>
          </a:stretch>
        </p:blipFill>
        <p:spPr>
          <a:xfrm>
            <a:off x="0" y="71438"/>
            <a:ext cx="4357686" cy="6429396"/>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357166"/>
            <a:ext cx="8715436" cy="6500834"/>
          </a:xfrm>
        </p:spPr>
        <p:txBody>
          <a:bodyPr>
            <a:noAutofit/>
          </a:bodyPr>
          <a:lstStyle/>
          <a:p>
            <a:pPr algn="just"/>
            <a:r>
              <a:rPr lang="pt-BR" sz="2800" b="1" dirty="0" smtClean="0">
                <a:latin typeface="Times New Roman" pitchFamily="18" charset="0"/>
                <a:cs typeface="Times New Roman" pitchFamily="18" charset="0"/>
              </a:rPr>
              <a:t>PROM</a:t>
            </a:r>
            <a:r>
              <a:rPr lang="pt-BR" sz="2800" dirty="0" smtClean="0">
                <a:latin typeface="Times New Roman" pitchFamily="18" charset="0"/>
                <a:cs typeface="Times New Roman" pitchFamily="18" charset="0"/>
              </a:rPr>
              <a:t> (</a:t>
            </a:r>
            <a:r>
              <a:rPr lang="pt-BR" sz="2800" i="1" dirty="0" err="1" smtClean="0">
                <a:latin typeface="Times New Roman" pitchFamily="18" charset="0"/>
                <a:cs typeface="Times New Roman" pitchFamily="18" charset="0"/>
              </a:rPr>
              <a:t>Programmable</a:t>
            </a:r>
            <a:r>
              <a:rPr lang="pt-BR" sz="2800" i="1" dirty="0" smtClean="0">
                <a:latin typeface="Times New Roman" pitchFamily="18" charset="0"/>
                <a:cs typeface="Times New Roman" pitchFamily="18" charset="0"/>
              </a:rPr>
              <a:t> Read-Only Memory</a:t>
            </a:r>
            <a:r>
              <a:rPr lang="pt-BR" sz="2800" dirty="0" smtClean="0">
                <a:latin typeface="Times New Roman" pitchFamily="18" charset="0"/>
                <a:cs typeface="Times New Roman" pitchFamily="18" charset="0"/>
              </a:rPr>
              <a:t>): esse é um dos primeiros tipos de </a:t>
            </a:r>
            <a:r>
              <a:rPr lang="pt-BR" sz="2800" dirty="0" smtClean="0">
                <a:solidFill>
                  <a:srgbClr val="FF0000"/>
                </a:solidFill>
                <a:latin typeface="Times New Roman" pitchFamily="18" charset="0"/>
                <a:cs typeface="Times New Roman" pitchFamily="18" charset="0"/>
              </a:rPr>
              <a:t>memória ROM</a:t>
            </a:r>
            <a:r>
              <a:rPr lang="pt-BR" sz="2800" dirty="0" smtClean="0">
                <a:latin typeface="Times New Roman" pitchFamily="18" charset="0"/>
                <a:cs typeface="Times New Roman" pitchFamily="18" charset="0"/>
              </a:rPr>
              <a:t>. A gravação de dados neste tipo é realizada por meio de aparelhos que trabalham através de uma reação física com elementos elétricos. Uma vez que isso ocorre, os dados gravados na memória PROM não podem ser apagados ou alterados.</a:t>
            </a:r>
          </a:p>
          <a:p>
            <a:pPr algn="just">
              <a:buNone/>
            </a:pPr>
            <a:endParaRPr lang="pt-BR" sz="2800" dirty="0" smtClean="0">
              <a:latin typeface="Times New Roman" pitchFamily="18" charset="0"/>
              <a:cs typeface="Times New Roman" pitchFamily="18" charset="0"/>
            </a:endParaRPr>
          </a:p>
          <a:p>
            <a:pPr algn="just"/>
            <a:r>
              <a:rPr lang="pt-BR" sz="2800" b="1" dirty="0" smtClean="0">
                <a:latin typeface="Times New Roman" pitchFamily="18" charset="0"/>
                <a:cs typeface="Times New Roman" pitchFamily="18" charset="0"/>
              </a:rPr>
              <a:t>EPROM</a:t>
            </a:r>
            <a:r>
              <a:rPr lang="pt-BR" sz="2800" dirty="0" smtClean="0">
                <a:latin typeface="Times New Roman" pitchFamily="18" charset="0"/>
                <a:cs typeface="Times New Roman" pitchFamily="18" charset="0"/>
              </a:rPr>
              <a:t> (</a:t>
            </a:r>
            <a:r>
              <a:rPr lang="pt-BR" sz="2800" i="1" dirty="0" err="1" smtClean="0">
                <a:latin typeface="Times New Roman" pitchFamily="18" charset="0"/>
                <a:cs typeface="Times New Roman" pitchFamily="18" charset="0"/>
              </a:rPr>
              <a:t>Erasable</a:t>
            </a:r>
            <a:r>
              <a:rPr lang="pt-BR" sz="2800" i="1" dirty="0" smtClean="0">
                <a:latin typeface="Times New Roman" pitchFamily="18" charset="0"/>
                <a:cs typeface="Times New Roman" pitchFamily="18" charset="0"/>
              </a:rPr>
              <a:t> </a:t>
            </a:r>
            <a:r>
              <a:rPr lang="pt-BR" sz="2800" i="1" dirty="0" err="1" smtClean="0">
                <a:latin typeface="Times New Roman" pitchFamily="18" charset="0"/>
                <a:cs typeface="Times New Roman" pitchFamily="18" charset="0"/>
              </a:rPr>
              <a:t>Programmable</a:t>
            </a:r>
            <a:r>
              <a:rPr lang="pt-BR" sz="2800" i="1" dirty="0" smtClean="0">
                <a:latin typeface="Times New Roman" pitchFamily="18" charset="0"/>
                <a:cs typeface="Times New Roman" pitchFamily="18" charset="0"/>
              </a:rPr>
              <a:t> Read-Only Memory</a:t>
            </a:r>
            <a:r>
              <a:rPr lang="pt-BR" sz="2800" dirty="0" smtClean="0">
                <a:latin typeface="Times New Roman" pitchFamily="18" charset="0"/>
                <a:cs typeface="Times New Roman" pitchFamily="18" charset="0"/>
              </a:rPr>
              <a:t>): as </a:t>
            </a:r>
            <a:r>
              <a:rPr lang="pt-BR" sz="2800" dirty="0" smtClean="0">
                <a:solidFill>
                  <a:srgbClr val="FF0000"/>
                </a:solidFill>
                <a:latin typeface="Times New Roman" pitchFamily="18" charset="0"/>
                <a:cs typeface="Times New Roman" pitchFamily="18" charset="0"/>
              </a:rPr>
              <a:t>memórias EPROM </a:t>
            </a:r>
            <a:r>
              <a:rPr lang="pt-BR" sz="2800" dirty="0" smtClean="0">
                <a:latin typeface="Times New Roman" pitchFamily="18" charset="0"/>
                <a:cs typeface="Times New Roman" pitchFamily="18" charset="0"/>
              </a:rPr>
              <a:t>têm como principal característica a capacidade de permitir que dados sejam regravados no dispositivo. Isso é feito com o auxílio de um componente que emite luz ultravioleta. Nesse processo, os dados gravados precisam ser apagados por completo. Somente depois disso é que uma nova gravação pode ser feita.</a:t>
            </a:r>
          </a:p>
          <a:p>
            <a:pPr algn="just"/>
            <a:endParaRPr lang="pt-B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500042"/>
            <a:ext cx="8643998" cy="6357958"/>
          </a:xfrm>
        </p:spPr>
        <p:txBody>
          <a:bodyPr>
            <a:noAutofit/>
          </a:bodyPr>
          <a:lstStyle/>
          <a:p>
            <a:pPr algn="just"/>
            <a:r>
              <a:rPr lang="pt-BR" sz="2600" b="1" dirty="0" smtClean="0">
                <a:latin typeface="Times New Roman" pitchFamily="18" charset="0"/>
                <a:cs typeface="Times New Roman" pitchFamily="18" charset="0"/>
              </a:rPr>
              <a:t>EEPROM</a:t>
            </a:r>
            <a:r>
              <a:rPr lang="pt-BR" sz="2600" dirty="0" smtClean="0">
                <a:latin typeface="Times New Roman" pitchFamily="18" charset="0"/>
                <a:cs typeface="Times New Roman" pitchFamily="18" charset="0"/>
              </a:rPr>
              <a:t> (</a:t>
            </a:r>
            <a:r>
              <a:rPr lang="pt-BR" sz="2600" i="1" dirty="0" err="1" smtClean="0">
                <a:latin typeface="Times New Roman" pitchFamily="18" charset="0"/>
                <a:cs typeface="Times New Roman" pitchFamily="18" charset="0"/>
              </a:rPr>
              <a:t>Electrically-Erasable</a:t>
            </a:r>
            <a:r>
              <a:rPr lang="pt-BR" sz="2600" i="1" dirty="0" smtClean="0">
                <a:latin typeface="Times New Roman" pitchFamily="18" charset="0"/>
                <a:cs typeface="Times New Roman" pitchFamily="18" charset="0"/>
              </a:rPr>
              <a:t> </a:t>
            </a:r>
            <a:r>
              <a:rPr lang="pt-BR" sz="2600" i="1" dirty="0" err="1" smtClean="0">
                <a:latin typeface="Times New Roman" pitchFamily="18" charset="0"/>
                <a:cs typeface="Times New Roman" pitchFamily="18" charset="0"/>
              </a:rPr>
              <a:t>Programmable</a:t>
            </a:r>
            <a:r>
              <a:rPr lang="pt-BR" sz="2600" i="1" dirty="0" smtClean="0">
                <a:latin typeface="Times New Roman" pitchFamily="18" charset="0"/>
                <a:cs typeface="Times New Roman" pitchFamily="18" charset="0"/>
              </a:rPr>
              <a:t> Read-Only Memory</a:t>
            </a:r>
            <a:r>
              <a:rPr lang="pt-BR" sz="2600" dirty="0" smtClean="0">
                <a:latin typeface="Times New Roman" pitchFamily="18" charset="0"/>
                <a:cs typeface="Times New Roman" pitchFamily="18" charset="0"/>
              </a:rPr>
              <a:t>): este tipo de memória ROM também permite a regravação de dados, no entanto, ao contrário do que acontece com as memórias EPROM, os processos para apagar e gravar dados são feitos eletricamente, fazendo com que não seja necessário mover o dispositivo de seu lugar para um aparelho especial para que a regravação ocorra.</a:t>
            </a:r>
          </a:p>
          <a:p>
            <a:pPr algn="just">
              <a:buNone/>
            </a:pPr>
            <a:endParaRPr lang="pt-BR" sz="2600" dirty="0" smtClean="0">
              <a:latin typeface="Times New Roman" pitchFamily="18" charset="0"/>
              <a:cs typeface="Times New Roman" pitchFamily="18" charset="0"/>
            </a:endParaRPr>
          </a:p>
          <a:p>
            <a:pPr algn="just"/>
            <a:r>
              <a:rPr lang="pt-BR" sz="2600" b="1" dirty="0" smtClean="0">
                <a:latin typeface="Times New Roman" pitchFamily="18" charset="0"/>
                <a:cs typeface="Times New Roman" pitchFamily="18" charset="0"/>
              </a:rPr>
              <a:t>EAROM</a:t>
            </a:r>
            <a:r>
              <a:rPr lang="pt-BR" sz="2600" dirty="0" smtClean="0">
                <a:latin typeface="Times New Roman" pitchFamily="18" charset="0"/>
                <a:cs typeface="Times New Roman" pitchFamily="18" charset="0"/>
              </a:rPr>
              <a:t> (</a:t>
            </a:r>
            <a:r>
              <a:rPr lang="pt-BR" sz="2600" i="1" dirty="0" err="1" smtClean="0">
                <a:latin typeface="Times New Roman" pitchFamily="18" charset="0"/>
                <a:cs typeface="Times New Roman" pitchFamily="18" charset="0"/>
              </a:rPr>
              <a:t>Electrically-Alterable</a:t>
            </a:r>
            <a:r>
              <a:rPr lang="pt-BR" sz="2600" i="1" dirty="0" smtClean="0">
                <a:latin typeface="Times New Roman" pitchFamily="18" charset="0"/>
                <a:cs typeface="Times New Roman" pitchFamily="18" charset="0"/>
              </a:rPr>
              <a:t> </a:t>
            </a:r>
            <a:r>
              <a:rPr lang="pt-BR" sz="2600" i="1" dirty="0" err="1" smtClean="0">
                <a:latin typeface="Times New Roman" pitchFamily="18" charset="0"/>
                <a:cs typeface="Times New Roman" pitchFamily="18" charset="0"/>
              </a:rPr>
              <a:t>Programmable</a:t>
            </a:r>
            <a:r>
              <a:rPr lang="pt-BR" sz="2600" i="1" dirty="0" smtClean="0">
                <a:latin typeface="Times New Roman" pitchFamily="18" charset="0"/>
                <a:cs typeface="Times New Roman" pitchFamily="18" charset="0"/>
              </a:rPr>
              <a:t> Read-Only Memory</a:t>
            </a:r>
            <a:r>
              <a:rPr lang="pt-BR" sz="2600" dirty="0" smtClean="0">
                <a:latin typeface="Times New Roman" pitchFamily="18" charset="0"/>
                <a:cs typeface="Times New Roman" pitchFamily="18" charset="0"/>
              </a:rPr>
              <a:t>): as </a:t>
            </a:r>
            <a:r>
              <a:rPr lang="pt-BR" sz="2600" dirty="0" smtClean="0">
                <a:solidFill>
                  <a:srgbClr val="FF0000"/>
                </a:solidFill>
                <a:latin typeface="Times New Roman" pitchFamily="18" charset="0"/>
                <a:cs typeface="Times New Roman" pitchFamily="18" charset="0"/>
              </a:rPr>
              <a:t>memórias EAROM </a:t>
            </a:r>
            <a:r>
              <a:rPr lang="pt-BR" sz="2600" dirty="0" smtClean="0">
                <a:latin typeface="Times New Roman" pitchFamily="18" charset="0"/>
                <a:cs typeface="Times New Roman" pitchFamily="18" charset="0"/>
              </a:rPr>
              <a:t>podem ser vistas como um tipo de </a:t>
            </a:r>
            <a:r>
              <a:rPr lang="pt-BR" sz="2600" dirty="0" smtClean="0">
                <a:solidFill>
                  <a:srgbClr val="FF0000"/>
                </a:solidFill>
                <a:latin typeface="Times New Roman" pitchFamily="18" charset="0"/>
                <a:cs typeface="Times New Roman" pitchFamily="18" charset="0"/>
              </a:rPr>
              <a:t>EEPROM</a:t>
            </a:r>
            <a:r>
              <a:rPr lang="pt-BR" sz="2600" dirty="0" smtClean="0">
                <a:latin typeface="Times New Roman" pitchFamily="18" charset="0"/>
                <a:cs typeface="Times New Roman" pitchFamily="18" charset="0"/>
              </a:rPr>
              <a:t>. Sua principal característica é o fato de que os dados gravados podem ser alterados aos poucos, razão pela qual esse tipo é geralmente utilizado em aplicações que exigem apenas reescrita parcial de informações.</a:t>
            </a:r>
          </a:p>
          <a:p>
            <a:endParaRPr lang="pt-BR" sz="2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706090"/>
          </a:xfrm>
        </p:spPr>
        <p:txBody>
          <a:bodyPr>
            <a:normAutofit/>
          </a:bodyPr>
          <a:lstStyle/>
          <a:p>
            <a:r>
              <a:rPr lang="pt-BR" sz="2800" b="1" dirty="0" smtClean="0">
                <a:latin typeface="Times New Roman" pitchFamily="18" charset="0"/>
                <a:cs typeface="Times New Roman" pitchFamily="18" charset="0"/>
              </a:rPr>
              <a:t>Memória Flash </a:t>
            </a:r>
            <a:endParaRPr lang="pt-BR" sz="2800" dirty="0">
              <a:latin typeface="Times New Roman" pitchFamily="18" charset="0"/>
              <a:cs typeface="Times New Roman" pitchFamily="18" charset="0"/>
            </a:endParaRPr>
          </a:p>
        </p:txBody>
      </p:sp>
      <p:sp>
        <p:nvSpPr>
          <p:cNvPr id="3" name="Espaço Reservado para Conteúdo 2"/>
          <p:cNvSpPr>
            <a:spLocks noGrp="1"/>
          </p:cNvSpPr>
          <p:nvPr>
            <p:ph idx="1"/>
          </p:nvPr>
        </p:nvSpPr>
        <p:spPr>
          <a:xfrm>
            <a:off x="179512" y="1265340"/>
            <a:ext cx="8784976" cy="4449676"/>
          </a:xfrm>
        </p:spPr>
        <p:txBody>
          <a:bodyPr>
            <a:noAutofit/>
          </a:bodyPr>
          <a:lstStyle/>
          <a:p>
            <a:pPr algn="just"/>
            <a:r>
              <a:rPr lang="pt-BR" sz="2800" dirty="0" smtClean="0">
                <a:latin typeface="Times New Roman" pitchFamily="18" charset="0"/>
                <a:cs typeface="Times New Roman" pitchFamily="18" charset="0"/>
              </a:rPr>
              <a:t>A </a:t>
            </a:r>
            <a:r>
              <a:rPr lang="pt-BR" sz="2800" b="1" dirty="0" smtClean="0">
                <a:solidFill>
                  <a:srgbClr val="FF0000"/>
                </a:solidFill>
                <a:latin typeface="Times New Roman" pitchFamily="18" charset="0"/>
                <a:cs typeface="Times New Roman" pitchFamily="18" charset="0"/>
              </a:rPr>
              <a:t>memória Flash </a:t>
            </a:r>
            <a:r>
              <a:rPr lang="pt-BR" sz="2800" dirty="0" smtClean="0">
                <a:latin typeface="Times New Roman" pitchFamily="18" charset="0"/>
                <a:cs typeface="Times New Roman" pitchFamily="18" charset="0"/>
              </a:rPr>
              <a:t>refere-se a um tipo particular de </a:t>
            </a:r>
            <a:r>
              <a:rPr lang="pt-BR" sz="2800" dirty="0" smtClean="0">
                <a:solidFill>
                  <a:srgbClr val="FF0000"/>
                </a:solidFill>
                <a:latin typeface="Times New Roman" pitchFamily="18" charset="0"/>
                <a:cs typeface="Times New Roman" pitchFamily="18" charset="0"/>
              </a:rPr>
              <a:t>EEPROM</a:t>
            </a:r>
            <a:r>
              <a:rPr lang="pt-BR" sz="2800" dirty="0" smtClean="0">
                <a:latin typeface="Times New Roman" pitchFamily="18" charset="0"/>
                <a:cs typeface="Times New Roman" pitchFamily="18" charset="0"/>
              </a:rPr>
              <a:t> ("</a:t>
            </a:r>
            <a:r>
              <a:rPr lang="pt-BR" sz="2800" b="1" dirty="0" smtClean="0">
                <a:latin typeface="Times New Roman" pitchFamily="18" charset="0"/>
                <a:cs typeface="Times New Roman" pitchFamily="18" charset="0"/>
              </a:rPr>
              <a:t>Memória Somente de Leitura Programável Apagável Eletricamente</a:t>
            </a:r>
            <a:r>
              <a:rPr lang="pt-BR" sz="2800" dirty="0" smtClean="0">
                <a:latin typeface="Times New Roman" pitchFamily="18" charset="0"/>
                <a:cs typeface="Times New Roman" pitchFamily="18" charset="0"/>
              </a:rPr>
              <a:t>"). É nada mais que um chip de memória de computador que mantém informações armazenadas sem a necessidade de uma fonte de energia.</a:t>
            </a:r>
          </a:p>
          <a:p>
            <a:pPr algn="just">
              <a:buNone/>
            </a:pPr>
            <a:endParaRPr lang="pt-BR" sz="2800" dirty="0" smtClean="0">
              <a:latin typeface="Times New Roman" pitchFamily="18" charset="0"/>
              <a:cs typeface="Times New Roman" pitchFamily="18" charset="0"/>
            </a:endParaRPr>
          </a:p>
          <a:p>
            <a:pPr algn="just"/>
            <a:r>
              <a:rPr lang="pt-BR" sz="2800" dirty="0" smtClean="0">
                <a:latin typeface="Times New Roman" pitchFamily="18" charset="0"/>
                <a:cs typeface="Times New Roman" pitchFamily="18" charset="0"/>
              </a:rPr>
              <a:t>É o tipo de memória usado em </a:t>
            </a:r>
            <a:r>
              <a:rPr lang="pt-BR" sz="2800" dirty="0" err="1" smtClean="0">
                <a:latin typeface="Times New Roman" pitchFamily="18" charset="0"/>
                <a:cs typeface="Times New Roman" pitchFamily="18" charset="0"/>
              </a:rPr>
              <a:t>pen</a:t>
            </a:r>
            <a:r>
              <a:rPr lang="pt-BR" sz="2800" dirty="0" smtClean="0">
                <a:latin typeface="Times New Roman" pitchFamily="18" charset="0"/>
                <a:cs typeface="Times New Roman" pitchFamily="18" charset="0"/>
              </a:rPr>
              <a:t> drives e cartões de memória para </a:t>
            </a:r>
            <a:r>
              <a:rPr lang="pt-BR" sz="2800" b="1" dirty="0" smtClean="0">
                <a:solidFill>
                  <a:srgbClr val="FF0000"/>
                </a:solidFill>
                <a:latin typeface="Times New Roman" pitchFamily="18" charset="0"/>
                <a:cs typeface="Times New Roman" pitchFamily="18" charset="0"/>
              </a:rPr>
              <a:t>celulares, câmeras digitais e tablets</a:t>
            </a:r>
            <a:r>
              <a:rPr lang="pt-BR" sz="2800"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ço Reservado para Conteúdo 4"/>
          <p:cNvSpPr>
            <a:spLocks noGrp="1"/>
          </p:cNvSpPr>
          <p:nvPr>
            <p:ph idx="1"/>
          </p:nvPr>
        </p:nvSpPr>
        <p:spPr>
          <a:xfrm>
            <a:off x="0" y="1052736"/>
            <a:ext cx="9144000" cy="4320480"/>
          </a:xfrm>
        </p:spPr>
        <p:txBody>
          <a:bodyPr>
            <a:noAutofit/>
          </a:bodyPr>
          <a:lstStyle/>
          <a:p>
            <a:pPr algn="just"/>
            <a:r>
              <a:rPr lang="pt-BR" dirty="0" smtClean="0">
                <a:latin typeface="Times New Roman" pitchFamily="18" charset="0"/>
                <a:cs typeface="Times New Roman" pitchFamily="18" charset="0"/>
              </a:rPr>
              <a:t>O </a:t>
            </a:r>
            <a:r>
              <a:rPr lang="pt-BR" b="1" dirty="0" smtClean="0">
                <a:latin typeface="Times New Roman" pitchFamily="18" charset="0"/>
                <a:cs typeface="Times New Roman" pitchFamily="18" charset="0"/>
              </a:rPr>
              <a:t>processador</a:t>
            </a:r>
            <a:r>
              <a:rPr lang="pt-BR" dirty="0" smtClean="0">
                <a:latin typeface="Times New Roman" pitchFamily="18" charset="0"/>
                <a:cs typeface="Times New Roman" pitchFamily="18" charset="0"/>
              </a:rPr>
              <a:t> é o componente mais complexo e frequentemente o mais caro, mas ele não pode fazer nada sozinho. Como todo cérebro, ele precisa de um corpo, que é formado pelos outros componentes do micro: </a:t>
            </a:r>
            <a:r>
              <a:rPr lang="pt-BR" dirty="0" smtClean="0">
                <a:solidFill>
                  <a:srgbClr val="FF0000"/>
                </a:solidFill>
                <a:latin typeface="Times New Roman" pitchFamily="18" charset="0"/>
                <a:cs typeface="Times New Roman" pitchFamily="18" charset="0"/>
              </a:rPr>
              <a:t>memória, HD, placa de vídeo e de rede, monitor, teclado e mouse. </a:t>
            </a:r>
          </a:p>
          <a:p>
            <a:pPr algn="just"/>
            <a:r>
              <a:rPr lang="pt-BR" dirty="0" smtClean="0">
                <a:latin typeface="Times New Roman" pitchFamily="18" charset="0"/>
                <a:cs typeface="Times New Roman" pitchFamily="18" charset="0"/>
              </a:rPr>
              <a:t>O </a:t>
            </a:r>
            <a:r>
              <a:rPr lang="pt-BR" b="1" dirty="0" smtClean="0">
                <a:latin typeface="Times New Roman" pitchFamily="18" charset="0"/>
                <a:cs typeface="Times New Roman" pitchFamily="18" charset="0"/>
              </a:rPr>
              <a:t>transistor</a:t>
            </a:r>
            <a:r>
              <a:rPr lang="pt-BR" dirty="0" smtClean="0">
                <a:latin typeface="Times New Roman" pitchFamily="18" charset="0"/>
                <a:cs typeface="Times New Roman" pitchFamily="18" charset="0"/>
              </a:rPr>
              <a:t> é a unidade básica do processador, capaz de processar </a:t>
            </a:r>
            <a:r>
              <a:rPr lang="pt-BR" dirty="0" smtClean="0">
                <a:solidFill>
                  <a:srgbClr val="FF0000"/>
                </a:solidFill>
                <a:latin typeface="Times New Roman" pitchFamily="18" charset="0"/>
                <a:cs typeface="Times New Roman" pitchFamily="18" charset="0"/>
              </a:rPr>
              <a:t>um bit (informação) </a:t>
            </a:r>
            <a:r>
              <a:rPr lang="pt-BR" dirty="0" smtClean="0">
                <a:latin typeface="Times New Roman" pitchFamily="18" charset="0"/>
                <a:cs typeface="Times New Roman" pitchFamily="18" charset="0"/>
              </a:rPr>
              <a:t>de cada vez. </a:t>
            </a:r>
            <a:endParaRPr lang="pt-B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2800" b="1" dirty="0" smtClean="0">
                <a:latin typeface="Times New Roman" pitchFamily="18" charset="0"/>
                <a:cs typeface="Times New Roman" pitchFamily="18" charset="0"/>
              </a:rPr>
              <a:t>BITS</a:t>
            </a:r>
            <a:endParaRPr lang="pt-BR" sz="2800" b="1" dirty="0">
              <a:latin typeface="Times New Roman" pitchFamily="18" charset="0"/>
              <a:cs typeface="Times New Roman" pitchFamily="18" charset="0"/>
            </a:endParaRPr>
          </a:p>
        </p:txBody>
      </p:sp>
      <p:sp>
        <p:nvSpPr>
          <p:cNvPr id="3" name="Espaço Reservado para Conteúdo 2"/>
          <p:cNvSpPr>
            <a:spLocks noGrp="1"/>
          </p:cNvSpPr>
          <p:nvPr>
            <p:ph idx="1"/>
          </p:nvPr>
        </p:nvSpPr>
        <p:spPr>
          <a:xfrm>
            <a:off x="285720" y="1071546"/>
            <a:ext cx="8643998" cy="5572164"/>
          </a:xfrm>
        </p:spPr>
        <p:txBody>
          <a:bodyPr>
            <a:normAutofit fontScale="85000" lnSpcReduction="20000"/>
          </a:bodyPr>
          <a:lstStyle/>
          <a:p>
            <a:pPr algn="just"/>
            <a:r>
              <a:rPr lang="pt-BR" dirty="0" smtClean="0">
                <a:latin typeface="Times New Roman" pitchFamily="18" charset="0"/>
                <a:cs typeface="Times New Roman" pitchFamily="18" charset="0"/>
              </a:rPr>
              <a:t>É a menor unidade de informação que pode ser armazenada ou transmitida. Usada na Computação e na Teoria da Informação. Um bit pode assumir somente 2 valores, por exemplo:</a:t>
            </a:r>
            <a:r>
              <a:rPr lang="pt-BR" dirty="0" smtClean="0">
                <a:solidFill>
                  <a:srgbClr val="FF0000"/>
                </a:solidFill>
                <a:latin typeface="Times New Roman" pitchFamily="18" charset="0"/>
                <a:cs typeface="Times New Roman" pitchFamily="18" charset="0"/>
              </a:rPr>
              <a:t> 0 ou 1, verdadeiro ou falso.</a:t>
            </a:r>
          </a:p>
          <a:p>
            <a:pPr marL="0">
              <a:buNone/>
            </a:pPr>
            <a:r>
              <a:rPr lang="pt-BR" dirty="0" smtClean="0">
                <a:latin typeface="Times New Roman" pitchFamily="18" charset="0"/>
                <a:cs typeface="Times New Roman" pitchFamily="18" charset="0"/>
              </a:rPr>
              <a:t>Para exprimir quantidades de dados, são usadas as seguintes medidas:</a:t>
            </a:r>
          </a:p>
          <a:p>
            <a:pPr marL="0">
              <a:buNone/>
            </a:pPr>
            <a:r>
              <a:rPr lang="pt-BR" dirty="0" smtClean="0">
                <a:latin typeface="Times New Roman" pitchFamily="18" charset="0"/>
                <a:cs typeface="Times New Roman" pitchFamily="18" charset="0"/>
              </a:rPr>
              <a:t>1 Byte = 8 bits </a:t>
            </a:r>
            <a:br>
              <a:rPr lang="pt-BR" dirty="0" smtClean="0">
                <a:latin typeface="Times New Roman" pitchFamily="18" charset="0"/>
                <a:cs typeface="Times New Roman" pitchFamily="18" charset="0"/>
              </a:rPr>
            </a:br>
            <a:r>
              <a:rPr lang="pt-BR" dirty="0" smtClean="0">
                <a:latin typeface="Times New Roman" pitchFamily="18" charset="0"/>
                <a:cs typeface="Times New Roman" pitchFamily="18" charset="0"/>
              </a:rPr>
              <a:t>1 </a:t>
            </a:r>
            <a:r>
              <a:rPr lang="pt-BR" dirty="0" err="1" smtClean="0">
                <a:latin typeface="Times New Roman" pitchFamily="18" charset="0"/>
                <a:cs typeface="Times New Roman" pitchFamily="18" charset="0"/>
              </a:rPr>
              <a:t>kilobyte</a:t>
            </a:r>
            <a:r>
              <a:rPr lang="pt-BR" dirty="0" smtClean="0">
                <a:latin typeface="Times New Roman" pitchFamily="18" charset="0"/>
                <a:cs typeface="Times New Roman" pitchFamily="18" charset="0"/>
              </a:rPr>
              <a:t> (KB ou Kbytes) = 1024 bytes </a:t>
            </a:r>
            <a:br>
              <a:rPr lang="pt-BR" dirty="0" smtClean="0">
                <a:latin typeface="Times New Roman" pitchFamily="18" charset="0"/>
                <a:cs typeface="Times New Roman" pitchFamily="18" charset="0"/>
              </a:rPr>
            </a:br>
            <a:r>
              <a:rPr lang="pt-BR" dirty="0" smtClean="0">
                <a:latin typeface="Times New Roman" pitchFamily="18" charset="0"/>
                <a:cs typeface="Times New Roman" pitchFamily="18" charset="0"/>
              </a:rPr>
              <a:t>1 megabyte (MB ou </a:t>
            </a:r>
            <a:r>
              <a:rPr lang="pt-BR" dirty="0" err="1" smtClean="0">
                <a:latin typeface="Times New Roman" pitchFamily="18" charset="0"/>
                <a:cs typeface="Times New Roman" pitchFamily="18" charset="0"/>
              </a:rPr>
              <a:t>Mbytes</a:t>
            </a:r>
            <a:r>
              <a:rPr lang="pt-BR" dirty="0" smtClean="0">
                <a:latin typeface="Times New Roman" pitchFamily="18" charset="0"/>
                <a:cs typeface="Times New Roman" pitchFamily="18" charset="0"/>
              </a:rPr>
              <a:t>) = 1024 </a:t>
            </a:r>
            <a:r>
              <a:rPr lang="pt-BR" dirty="0" err="1" smtClean="0">
                <a:latin typeface="Times New Roman" pitchFamily="18" charset="0"/>
                <a:cs typeface="Times New Roman" pitchFamily="18" charset="0"/>
              </a:rPr>
              <a:t>kilobytes</a:t>
            </a:r>
            <a:r>
              <a:rPr lang="pt-BR" dirty="0" smtClean="0">
                <a:latin typeface="Times New Roman" pitchFamily="18" charset="0"/>
                <a:cs typeface="Times New Roman" pitchFamily="18" charset="0"/>
              </a:rPr>
              <a:t> </a:t>
            </a:r>
            <a:br>
              <a:rPr lang="pt-BR" dirty="0" smtClean="0">
                <a:latin typeface="Times New Roman" pitchFamily="18" charset="0"/>
                <a:cs typeface="Times New Roman" pitchFamily="18" charset="0"/>
              </a:rPr>
            </a:br>
            <a:r>
              <a:rPr lang="pt-BR" dirty="0" smtClean="0">
                <a:latin typeface="Times New Roman" pitchFamily="18" charset="0"/>
                <a:cs typeface="Times New Roman" pitchFamily="18" charset="0"/>
              </a:rPr>
              <a:t>1 gigabyte (GB ou </a:t>
            </a:r>
            <a:r>
              <a:rPr lang="pt-BR" dirty="0" err="1" smtClean="0">
                <a:latin typeface="Times New Roman" pitchFamily="18" charset="0"/>
                <a:cs typeface="Times New Roman" pitchFamily="18" charset="0"/>
              </a:rPr>
              <a:t>Gbytes</a:t>
            </a:r>
            <a:r>
              <a:rPr lang="pt-BR" dirty="0" smtClean="0">
                <a:latin typeface="Times New Roman" pitchFamily="18" charset="0"/>
                <a:cs typeface="Times New Roman" pitchFamily="18" charset="0"/>
              </a:rPr>
              <a:t>) = 1024 megabytes </a:t>
            </a:r>
            <a:br>
              <a:rPr lang="pt-BR" dirty="0" smtClean="0">
                <a:latin typeface="Times New Roman" pitchFamily="18" charset="0"/>
                <a:cs typeface="Times New Roman" pitchFamily="18" charset="0"/>
              </a:rPr>
            </a:br>
            <a:r>
              <a:rPr lang="pt-BR" dirty="0" smtClean="0">
                <a:latin typeface="Times New Roman" pitchFamily="18" charset="0"/>
                <a:cs typeface="Times New Roman" pitchFamily="18" charset="0"/>
              </a:rPr>
              <a:t>1 </a:t>
            </a:r>
            <a:r>
              <a:rPr lang="pt-BR" dirty="0" err="1" smtClean="0">
                <a:latin typeface="Times New Roman" pitchFamily="18" charset="0"/>
                <a:cs typeface="Times New Roman" pitchFamily="18" charset="0"/>
              </a:rPr>
              <a:t>terabyte</a:t>
            </a:r>
            <a:r>
              <a:rPr lang="pt-BR" dirty="0" smtClean="0">
                <a:latin typeface="Times New Roman" pitchFamily="18" charset="0"/>
                <a:cs typeface="Times New Roman" pitchFamily="18" charset="0"/>
              </a:rPr>
              <a:t> (TB ou </a:t>
            </a:r>
            <a:r>
              <a:rPr lang="pt-BR" dirty="0" err="1" smtClean="0">
                <a:latin typeface="Times New Roman" pitchFamily="18" charset="0"/>
                <a:cs typeface="Times New Roman" pitchFamily="18" charset="0"/>
              </a:rPr>
              <a:t>Tbytes</a:t>
            </a:r>
            <a:r>
              <a:rPr lang="pt-BR" dirty="0" smtClean="0">
                <a:latin typeface="Times New Roman" pitchFamily="18" charset="0"/>
                <a:cs typeface="Times New Roman" pitchFamily="18" charset="0"/>
              </a:rPr>
              <a:t>) = 1024 gigabytes </a:t>
            </a:r>
            <a:br>
              <a:rPr lang="pt-BR" dirty="0" smtClean="0">
                <a:latin typeface="Times New Roman" pitchFamily="18" charset="0"/>
                <a:cs typeface="Times New Roman" pitchFamily="18" charset="0"/>
              </a:rPr>
            </a:br>
            <a:r>
              <a:rPr lang="pt-BR" dirty="0" smtClean="0">
                <a:latin typeface="Times New Roman" pitchFamily="18" charset="0"/>
                <a:cs typeface="Times New Roman" pitchFamily="18" charset="0"/>
              </a:rPr>
              <a:t>1 </a:t>
            </a:r>
            <a:r>
              <a:rPr lang="pt-BR" dirty="0" err="1" smtClean="0">
                <a:latin typeface="Times New Roman" pitchFamily="18" charset="0"/>
                <a:cs typeface="Times New Roman" pitchFamily="18" charset="0"/>
              </a:rPr>
              <a:t>petabyte</a:t>
            </a:r>
            <a:r>
              <a:rPr lang="pt-BR" dirty="0" smtClean="0">
                <a:latin typeface="Times New Roman" pitchFamily="18" charset="0"/>
                <a:cs typeface="Times New Roman" pitchFamily="18" charset="0"/>
              </a:rPr>
              <a:t> (PB ou </a:t>
            </a:r>
            <a:r>
              <a:rPr lang="pt-BR" dirty="0" err="1" smtClean="0">
                <a:latin typeface="Times New Roman" pitchFamily="18" charset="0"/>
                <a:cs typeface="Times New Roman" pitchFamily="18" charset="0"/>
              </a:rPr>
              <a:t>Pbytes</a:t>
            </a:r>
            <a:r>
              <a:rPr lang="pt-BR" dirty="0" smtClean="0">
                <a:latin typeface="Times New Roman" pitchFamily="18" charset="0"/>
                <a:cs typeface="Times New Roman" pitchFamily="18" charset="0"/>
              </a:rPr>
              <a:t>) = 1024 </a:t>
            </a:r>
            <a:r>
              <a:rPr lang="pt-BR" dirty="0" err="1" smtClean="0">
                <a:latin typeface="Times New Roman" pitchFamily="18" charset="0"/>
                <a:cs typeface="Times New Roman" pitchFamily="18" charset="0"/>
              </a:rPr>
              <a:t>terabytes</a:t>
            </a:r>
            <a:r>
              <a:rPr lang="pt-BR" dirty="0" smtClean="0">
                <a:latin typeface="Times New Roman" pitchFamily="18" charset="0"/>
                <a:cs typeface="Times New Roman" pitchFamily="18" charset="0"/>
              </a:rPr>
              <a:t> </a:t>
            </a:r>
            <a:br>
              <a:rPr lang="pt-BR" dirty="0" smtClean="0">
                <a:latin typeface="Times New Roman" pitchFamily="18" charset="0"/>
                <a:cs typeface="Times New Roman" pitchFamily="18" charset="0"/>
              </a:rPr>
            </a:br>
            <a:r>
              <a:rPr lang="pt-BR" dirty="0" smtClean="0">
                <a:latin typeface="Times New Roman" pitchFamily="18" charset="0"/>
                <a:cs typeface="Times New Roman" pitchFamily="18" charset="0"/>
              </a:rPr>
              <a:t>1 </a:t>
            </a:r>
            <a:r>
              <a:rPr lang="pt-BR" dirty="0" err="1" smtClean="0">
                <a:latin typeface="Times New Roman" pitchFamily="18" charset="0"/>
                <a:cs typeface="Times New Roman" pitchFamily="18" charset="0"/>
              </a:rPr>
              <a:t>exabyte</a:t>
            </a:r>
            <a:r>
              <a:rPr lang="pt-BR" dirty="0" smtClean="0">
                <a:latin typeface="Times New Roman" pitchFamily="18" charset="0"/>
                <a:cs typeface="Times New Roman" pitchFamily="18" charset="0"/>
              </a:rPr>
              <a:t> (EB ou </a:t>
            </a:r>
            <a:r>
              <a:rPr lang="pt-BR" dirty="0" err="1" smtClean="0">
                <a:latin typeface="Times New Roman" pitchFamily="18" charset="0"/>
                <a:cs typeface="Times New Roman" pitchFamily="18" charset="0"/>
              </a:rPr>
              <a:t>Ebytes</a:t>
            </a:r>
            <a:r>
              <a:rPr lang="pt-BR" dirty="0" smtClean="0">
                <a:latin typeface="Times New Roman" pitchFamily="18" charset="0"/>
                <a:cs typeface="Times New Roman" pitchFamily="18" charset="0"/>
              </a:rPr>
              <a:t>) = 1024 </a:t>
            </a:r>
            <a:r>
              <a:rPr lang="pt-BR" dirty="0" err="1" smtClean="0">
                <a:latin typeface="Times New Roman" pitchFamily="18" charset="0"/>
                <a:cs typeface="Times New Roman" pitchFamily="18" charset="0"/>
              </a:rPr>
              <a:t>petabytes</a:t>
            </a:r>
            <a:r>
              <a:rPr lang="pt-BR" dirty="0" smtClean="0">
                <a:latin typeface="Times New Roman" pitchFamily="18" charset="0"/>
                <a:cs typeface="Times New Roman" pitchFamily="18" charset="0"/>
              </a:rPr>
              <a:t> </a:t>
            </a:r>
            <a:br>
              <a:rPr lang="pt-BR" dirty="0" smtClean="0">
                <a:latin typeface="Times New Roman" pitchFamily="18" charset="0"/>
                <a:cs typeface="Times New Roman" pitchFamily="18" charset="0"/>
              </a:rPr>
            </a:br>
            <a:r>
              <a:rPr lang="pt-BR" dirty="0" smtClean="0">
                <a:latin typeface="Times New Roman" pitchFamily="18" charset="0"/>
                <a:cs typeface="Times New Roman" pitchFamily="18" charset="0"/>
              </a:rPr>
              <a:t>1 </a:t>
            </a:r>
            <a:r>
              <a:rPr lang="pt-BR" dirty="0" err="1" smtClean="0">
                <a:latin typeface="Times New Roman" pitchFamily="18" charset="0"/>
                <a:cs typeface="Times New Roman" pitchFamily="18" charset="0"/>
              </a:rPr>
              <a:t>zettabyte</a:t>
            </a:r>
            <a:r>
              <a:rPr lang="pt-BR" dirty="0" smtClean="0">
                <a:latin typeface="Times New Roman" pitchFamily="18" charset="0"/>
                <a:cs typeface="Times New Roman" pitchFamily="18" charset="0"/>
              </a:rPr>
              <a:t> (ZB ou </a:t>
            </a:r>
            <a:r>
              <a:rPr lang="pt-BR" dirty="0" err="1" smtClean="0">
                <a:latin typeface="Times New Roman" pitchFamily="18" charset="0"/>
                <a:cs typeface="Times New Roman" pitchFamily="18" charset="0"/>
              </a:rPr>
              <a:t>Zbytes</a:t>
            </a:r>
            <a:r>
              <a:rPr lang="pt-BR" dirty="0" smtClean="0">
                <a:latin typeface="Times New Roman" pitchFamily="18" charset="0"/>
                <a:cs typeface="Times New Roman" pitchFamily="18" charset="0"/>
              </a:rPr>
              <a:t>) = 1024 </a:t>
            </a:r>
            <a:r>
              <a:rPr lang="pt-BR" dirty="0" err="1" smtClean="0">
                <a:latin typeface="Times New Roman" pitchFamily="18" charset="0"/>
                <a:cs typeface="Times New Roman" pitchFamily="18" charset="0"/>
              </a:rPr>
              <a:t>exabytes</a:t>
            </a:r>
            <a:r>
              <a:rPr lang="pt-BR" dirty="0" smtClean="0">
                <a:latin typeface="Times New Roman" pitchFamily="18" charset="0"/>
                <a:cs typeface="Times New Roman" pitchFamily="18" charset="0"/>
              </a:rPr>
              <a:t> </a:t>
            </a:r>
            <a:br>
              <a:rPr lang="pt-BR" dirty="0" smtClean="0">
                <a:latin typeface="Times New Roman" pitchFamily="18" charset="0"/>
                <a:cs typeface="Times New Roman" pitchFamily="18" charset="0"/>
              </a:rPr>
            </a:br>
            <a:r>
              <a:rPr lang="pt-BR" dirty="0" smtClean="0">
                <a:latin typeface="Times New Roman" pitchFamily="18" charset="0"/>
                <a:cs typeface="Times New Roman" pitchFamily="18" charset="0"/>
              </a:rPr>
              <a:t>1 </a:t>
            </a:r>
            <a:r>
              <a:rPr lang="pt-BR" dirty="0" err="1" smtClean="0">
                <a:latin typeface="Times New Roman" pitchFamily="18" charset="0"/>
                <a:cs typeface="Times New Roman" pitchFamily="18" charset="0"/>
              </a:rPr>
              <a:t>yottabyte</a:t>
            </a:r>
            <a:r>
              <a:rPr lang="pt-BR" dirty="0" smtClean="0">
                <a:latin typeface="Times New Roman" pitchFamily="18" charset="0"/>
                <a:cs typeface="Times New Roman" pitchFamily="18" charset="0"/>
              </a:rPr>
              <a:t> (YB ou </a:t>
            </a:r>
            <a:r>
              <a:rPr lang="pt-BR" dirty="0" err="1" smtClean="0">
                <a:latin typeface="Times New Roman" pitchFamily="18" charset="0"/>
                <a:cs typeface="Times New Roman" pitchFamily="18" charset="0"/>
              </a:rPr>
              <a:t>Ybytes</a:t>
            </a:r>
            <a:r>
              <a:rPr lang="pt-BR" dirty="0" smtClean="0">
                <a:latin typeface="Times New Roman" pitchFamily="18" charset="0"/>
                <a:cs typeface="Times New Roman" pitchFamily="18" charset="0"/>
              </a:rPr>
              <a:t>) = 1024 </a:t>
            </a:r>
            <a:r>
              <a:rPr lang="pt-BR" dirty="0" err="1" smtClean="0">
                <a:latin typeface="Times New Roman" pitchFamily="18" charset="0"/>
                <a:cs typeface="Times New Roman" pitchFamily="18" charset="0"/>
              </a:rPr>
              <a:t>zettabytes</a:t>
            </a:r>
            <a:endParaRPr lang="pt-BR" dirty="0" smtClean="0">
              <a:latin typeface="Times New Roman" pitchFamily="18" charset="0"/>
              <a:cs typeface="Times New Roman" pitchFamily="18" charset="0"/>
            </a:endParaRPr>
          </a:p>
          <a:p>
            <a:endParaRPr lang="pt-BR"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88640"/>
            <a:ext cx="9144000" cy="6264696"/>
          </a:xfrm>
        </p:spPr>
        <p:txBody>
          <a:bodyPr>
            <a:noAutofit/>
          </a:bodyPr>
          <a:lstStyle/>
          <a:p>
            <a:pPr algn="just"/>
            <a:r>
              <a:rPr lang="pt-BR" sz="2800" dirty="0" smtClean="0">
                <a:latin typeface="Times New Roman" pitchFamily="18" charset="0"/>
                <a:cs typeface="Times New Roman" pitchFamily="18" charset="0"/>
              </a:rPr>
              <a:t>Desde o lançamento dos primeiros processadores, tanto a </a:t>
            </a:r>
            <a:r>
              <a:rPr lang="pt-BR" sz="2800" b="1" dirty="0" smtClean="0">
                <a:solidFill>
                  <a:srgbClr val="FF0000"/>
                </a:solidFill>
                <a:latin typeface="Times New Roman" pitchFamily="18" charset="0"/>
                <a:cs typeface="Times New Roman" pitchFamily="18" charset="0"/>
              </a:rPr>
              <a:t>Intel</a:t>
            </a:r>
            <a:r>
              <a:rPr lang="pt-BR" sz="2800" dirty="0" smtClean="0">
                <a:solidFill>
                  <a:srgbClr val="FF0000"/>
                </a:solidFill>
                <a:latin typeface="Times New Roman" pitchFamily="18" charset="0"/>
                <a:cs typeface="Times New Roman" pitchFamily="18" charset="0"/>
              </a:rPr>
              <a:t> </a:t>
            </a:r>
            <a:r>
              <a:rPr lang="pt-BR" sz="2800" dirty="0" smtClean="0">
                <a:latin typeface="Times New Roman" pitchFamily="18" charset="0"/>
                <a:cs typeface="Times New Roman" pitchFamily="18" charset="0"/>
              </a:rPr>
              <a:t>quanto a </a:t>
            </a:r>
            <a:r>
              <a:rPr lang="pt-BR" sz="2800" b="1" dirty="0" smtClean="0">
                <a:solidFill>
                  <a:srgbClr val="FF0000"/>
                </a:solidFill>
                <a:latin typeface="Times New Roman" pitchFamily="18" charset="0"/>
                <a:cs typeface="Times New Roman" pitchFamily="18" charset="0"/>
              </a:rPr>
              <a:t>AMD,</a:t>
            </a:r>
            <a:r>
              <a:rPr lang="pt-BR" sz="2800" dirty="0" smtClean="0">
                <a:latin typeface="Times New Roman" pitchFamily="18" charset="0"/>
                <a:cs typeface="Times New Roman" pitchFamily="18" charset="0"/>
              </a:rPr>
              <a:t> tem criado uma série de sockets para seus processadores.</a:t>
            </a:r>
          </a:p>
          <a:p>
            <a:pPr algn="just">
              <a:buNone/>
            </a:pPr>
            <a:r>
              <a:rPr lang="pt-BR" sz="2800" dirty="0" smtClean="0">
                <a:latin typeface="Times New Roman" pitchFamily="18" charset="0"/>
                <a:cs typeface="Times New Roman" pitchFamily="18" charset="0"/>
              </a:rPr>
              <a:t> </a:t>
            </a:r>
          </a:p>
          <a:p>
            <a:pPr algn="just"/>
            <a:r>
              <a:rPr lang="pt-BR" sz="2800" dirty="0" smtClean="0">
                <a:latin typeface="Times New Roman" pitchFamily="18" charset="0"/>
                <a:cs typeface="Times New Roman" pitchFamily="18" charset="0"/>
              </a:rPr>
              <a:t>No início, um socket de processador era compatível apenas com um tipo de processador. Esta história mudou com o lançamento do </a:t>
            </a:r>
            <a:r>
              <a:rPr lang="pt-BR" sz="2800" b="1" dirty="0" smtClean="0">
                <a:solidFill>
                  <a:srgbClr val="FF0000"/>
                </a:solidFill>
                <a:latin typeface="Times New Roman" pitchFamily="18" charset="0"/>
                <a:cs typeface="Times New Roman" pitchFamily="18" charset="0"/>
              </a:rPr>
              <a:t>processador 486 </a:t>
            </a:r>
            <a:r>
              <a:rPr lang="pt-BR" sz="2800" dirty="0" smtClean="0">
                <a:latin typeface="Times New Roman" pitchFamily="18" charset="0"/>
                <a:cs typeface="Times New Roman" pitchFamily="18" charset="0"/>
              </a:rPr>
              <a:t>e do uso do soquete </a:t>
            </a:r>
            <a:r>
              <a:rPr lang="pt-BR" sz="2800" dirty="0" smtClean="0">
                <a:solidFill>
                  <a:srgbClr val="FF0000"/>
                </a:solidFill>
                <a:latin typeface="Times New Roman" pitchFamily="18" charset="0"/>
                <a:cs typeface="Times New Roman" pitchFamily="18" charset="0"/>
              </a:rPr>
              <a:t>ZIF</a:t>
            </a:r>
            <a:r>
              <a:rPr lang="pt-BR" sz="2800" dirty="0" smtClean="0">
                <a:latin typeface="Times New Roman" pitchFamily="18" charset="0"/>
                <a:cs typeface="Times New Roman" pitchFamily="18" charset="0"/>
              </a:rPr>
              <a:t> (Zero </a:t>
            </a:r>
            <a:r>
              <a:rPr lang="pt-BR" sz="2800" dirty="0" err="1" smtClean="0">
                <a:latin typeface="Times New Roman" pitchFamily="18" charset="0"/>
                <a:cs typeface="Times New Roman" pitchFamily="18" charset="0"/>
              </a:rPr>
              <a:t>Insertion</a:t>
            </a:r>
            <a:r>
              <a:rPr lang="pt-BR" sz="2800" dirty="0" smtClean="0">
                <a:latin typeface="Times New Roman" pitchFamily="18" charset="0"/>
                <a:cs typeface="Times New Roman" pitchFamily="18" charset="0"/>
              </a:rPr>
              <a:t> Force), também conhecido como </a:t>
            </a:r>
            <a:r>
              <a:rPr lang="pt-BR" sz="2800" dirty="0" smtClean="0">
                <a:solidFill>
                  <a:srgbClr val="FF0000"/>
                </a:solidFill>
                <a:latin typeface="Times New Roman" pitchFamily="18" charset="0"/>
                <a:cs typeface="Times New Roman" pitchFamily="18" charset="0"/>
              </a:rPr>
              <a:t>LIF</a:t>
            </a:r>
            <a:r>
              <a:rPr lang="pt-BR" sz="2800" dirty="0" smtClean="0">
                <a:latin typeface="Times New Roman" pitchFamily="18" charset="0"/>
                <a:cs typeface="Times New Roman" pitchFamily="18" charset="0"/>
              </a:rPr>
              <a:t> (</a:t>
            </a:r>
            <a:r>
              <a:rPr lang="pt-BR" sz="2800" dirty="0" err="1" smtClean="0">
                <a:latin typeface="Times New Roman" pitchFamily="18" charset="0"/>
                <a:cs typeface="Times New Roman" pitchFamily="18" charset="0"/>
              </a:rPr>
              <a:t>Low</a:t>
            </a:r>
            <a:r>
              <a:rPr lang="pt-BR" sz="2800" dirty="0" smtClean="0">
                <a:latin typeface="Times New Roman" pitchFamily="18" charset="0"/>
                <a:cs typeface="Times New Roman" pitchFamily="18" charset="0"/>
              </a:rPr>
              <a:t> </a:t>
            </a:r>
            <a:r>
              <a:rPr lang="pt-BR" sz="2800" dirty="0" err="1" smtClean="0">
                <a:latin typeface="Times New Roman" pitchFamily="18" charset="0"/>
                <a:cs typeface="Times New Roman" pitchFamily="18" charset="0"/>
              </a:rPr>
              <a:t>Insertion</a:t>
            </a:r>
            <a:r>
              <a:rPr lang="pt-BR" sz="2800" dirty="0" smtClean="0">
                <a:latin typeface="Times New Roman" pitchFamily="18" charset="0"/>
                <a:cs typeface="Times New Roman" pitchFamily="18" charset="0"/>
              </a:rPr>
              <a:t> Force), que possui uma alavanca que instala e remove o processador do soquete sem a necessidade do usuário ou do técnico fazer pressão sobre o processador, diminuindo bastante as chances de quebrar ou entortar pinos na hora da instalação ou remoção de um processador.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sz="2800" b="1" dirty="0" smtClean="0">
                <a:latin typeface="Times New Roman" pitchFamily="18" charset="0"/>
                <a:cs typeface="Times New Roman" pitchFamily="18" charset="0"/>
              </a:rPr>
              <a:t>SOCKET</a:t>
            </a:r>
            <a:endParaRPr lang="pt-BR" sz="2800" b="1" dirty="0">
              <a:latin typeface="Times New Roman" pitchFamily="18" charset="0"/>
              <a:cs typeface="Times New Roman" pitchFamily="18" charset="0"/>
            </a:endParaRPr>
          </a:p>
        </p:txBody>
      </p:sp>
      <p:sp>
        <p:nvSpPr>
          <p:cNvPr id="9" name="Espaço Reservado para Texto 8"/>
          <p:cNvSpPr>
            <a:spLocks noGrp="1"/>
          </p:cNvSpPr>
          <p:nvPr>
            <p:ph type="body" idx="1"/>
          </p:nvPr>
        </p:nvSpPr>
        <p:spPr/>
        <p:txBody>
          <a:bodyPr/>
          <a:lstStyle/>
          <a:p>
            <a:pPr algn="ctr"/>
            <a:r>
              <a:rPr lang="pt-BR" dirty="0" smtClean="0"/>
              <a:t>ZIF ou LIF</a:t>
            </a:r>
            <a:endParaRPr lang="pt-BR" dirty="0"/>
          </a:p>
        </p:txBody>
      </p:sp>
      <p:pic>
        <p:nvPicPr>
          <p:cNvPr id="7" name="Espaço Reservado para Conteúdo 6" descr="Intel_Socket_370.JPG"/>
          <p:cNvPicPr>
            <a:picLocks noGrp="1" noChangeAspect="1"/>
          </p:cNvPicPr>
          <p:nvPr>
            <p:ph sz="half" idx="2"/>
          </p:nvPr>
        </p:nvPicPr>
        <p:blipFill>
          <a:blip r:embed="rId2" cstate="print"/>
          <a:stretch>
            <a:fillRect/>
          </a:stretch>
        </p:blipFill>
        <p:spPr>
          <a:xfrm>
            <a:off x="436434" y="2214016"/>
            <a:ext cx="4063558" cy="3951288"/>
          </a:xfrm>
        </p:spPr>
      </p:pic>
      <p:sp>
        <p:nvSpPr>
          <p:cNvPr id="10" name="Espaço Reservado para Texto 9"/>
          <p:cNvSpPr>
            <a:spLocks noGrp="1"/>
          </p:cNvSpPr>
          <p:nvPr>
            <p:ph type="body" sz="quarter" idx="3"/>
          </p:nvPr>
        </p:nvSpPr>
        <p:spPr/>
        <p:txBody>
          <a:bodyPr/>
          <a:lstStyle/>
          <a:p>
            <a:pPr algn="ctr"/>
            <a:r>
              <a:rPr lang="pt-BR" dirty="0" smtClean="0"/>
              <a:t>SOCKET de Pressão</a:t>
            </a:r>
            <a:endParaRPr lang="pt-BR" dirty="0"/>
          </a:p>
        </p:txBody>
      </p:sp>
      <p:pic>
        <p:nvPicPr>
          <p:cNvPr id="12" name="Espaço Reservado para Conteúdo 11" descr="486.jpg"/>
          <p:cNvPicPr>
            <a:picLocks noGrp="1" noChangeAspect="1"/>
          </p:cNvPicPr>
          <p:nvPr>
            <p:ph sz="quarter" idx="4"/>
          </p:nvPr>
        </p:nvPicPr>
        <p:blipFill>
          <a:blip r:embed="rId3"/>
          <a:stretch>
            <a:fillRect/>
          </a:stretch>
        </p:blipFill>
        <p:spPr>
          <a:xfrm>
            <a:off x="4645025" y="2214554"/>
            <a:ext cx="4041775" cy="3929089"/>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79512" y="548680"/>
            <a:ext cx="8686800" cy="5577483"/>
          </a:xfrm>
        </p:spPr>
        <p:txBody>
          <a:bodyPr>
            <a:noAutofit/>
          </a:bodyPr>
          <a:lstStyle/>
          <a:p>
            <a:pPr algn="just"/>
            <a:r>
              <a:rPr lang="pt-BR" dirty="0" smtClean="0">
                <a:latin typeface="Times New Roman" pitchFamily="18" charset="0"/>
                <a:cs typeface="Times New Roman" pitchFamily="18" charset="0"/>
              </a:rPr>
              <a:t>O uso de um mesmo padrão de </a:t>
            </a:r>
            <a:r>
              <a:rPr lang="pt-BR" dirty="0" err="1" smtClean="0">
                <a:latin typeface="Times New Roman" pitchFamily="18" charset="0"/>
                <a:cs typeface="Times New Roman" pitchFamily="18" charset="0"/>
              </a:rPr>
              <a:t>pinagem</a:t>
            </a:r>
            <a:r>
              <a:rPr lang="pt-BR" dirty="0" smtClean="0">
                <a:latin typeface="Times New Roman" pitchFamily="18" charset="0"/>
                <a:cs typeface="Times New Roman" pitchFamily="18" charset="0"/>
              </a:rPr>
              <a:t> por mais de um processador permitiu que o usuário ou o técnico instalasse modelos diferentes de processadores em uma mesma placa-mãe simplesmente tirando o processador antigo e colocando um novo. É claro que para isso a placa-mãe tinha que ser compatível com esses processadores e ser configurada apropriadamente. Desde então tanto a </a:t>
            </a:r>
            <a:r>
              <a:rPr lang="pt-BR" b="1" dirty="0" smtClean="0">
                <a:solidFill>
                  <a:srgbClr val="FF0000"/>
                </a:solidFill>
                <a:latin typeface="Times New Roman" pitchFamily="18" charset="0"/>
                <a:cs typeface="Times New Roman" pitchFamily="18" charset="0"/>
              </a:rPr>
              <a:t>Intel </a:t>
            </a:r>
            <a:r>
              <a:rPr lang="pt-BR" dirty="0" smtClean="0">
                <a:latin typeface="Times New Roman" pitchFamily="18" charset="0"/>
                <a:cs typeface="Times New Roman" pitchFamily="18" charset="0"/>
              </a:rPr>
              <a:t>quanto a </a:t>
            </a:r>
            <a:r>
              <a:rPr lang="pt-BR" b="1" dirty="0" smtClean="0">
                <a:solidFill>
                  <a:srgbClr val="FF0000"/>
                </a:solidFill>
                <a:latin typeface="Times New Roman" pitchFamily="18" charset="0"/>
                <a:cs typeface="Times New Roman" pitchFamily="18" charset="0"/>
              </a:rPr>
              <a:t>AMD</a:t>
            </a:r>
            <a:r>
              <a:rPr lang="pt-BR" dirty="0" smtClean="0">
                <a:latin typeface="Times New Roman" pitchFamily="18" charset="0"/>
                <a:cs typeface="Times New Roman" pitchFamily="18" charset="0"/>
              </a:rPr>
              <a:t> vêm desenvolvendo uma série de socket e </a:t>
            </a:r>
            <a:r>
              <a:rPr lang="pt-BR" dirty="0" err="1" smtClean="0">
                <a:latin typeface="Times New Roman" pitchFamily="18" charset="0"/>
                <a:cs typeface="Times New Roman" pitchFamily="18" charset="0"/>
              </a:rPr>
              <a:t>slots</a:t>
            </a:r>
            <a:r>
              <a:rPr lang="pt-BR" dirty="0" smtClean="0">
                <a:latin typeface="Times New Roman" pitchFamily="18" charset="0"/>
                <a:cs typeface="Times New Roman" pitchFamily="18" charset="0"/>
              </a:rPr>
              <a:t> para serem utilizados por seus processadores.</a:t>
            </a:r>
          </a:p>
          <a:p>
            <a:pPr algn="just"/>
            <a:endParaRPr lang="pt-B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ço Reservado para Conteúdo 5" descr="tabelaprocessadores.png"/>
          <p:cNvPicPr>
            <a:picLocks noGrp="1" noChangeAspect="1"/>
          </p:cNvPicPr>
          <p:nvPr>
            <p:ph idx="1"/>
          </p:nvPr>
        </p:nvPicPr>
        <p:blipFill>
          <a:blip r:embed="rId2" cstate="print"/>
          <a:stretch>
            <a:fillRect/>
          </a:stretch>
        </p:blipFill>
        <p:spPr>
          <a:xfrm>
            <a:off x="467544" y="188640"/>
            <a:ext cx="8136904" cy="6599720"/>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850106"/>
          </a:xfrm>
        </p:spPr>
        <p:txBody>
          <a:bodyPr>
            <a:normAutofit/>
          </a:bodyPr>
          <a:lstStyle/>
          <a:p>
            <a:r>
              <a:rPr lang="pt-BR" sz="2800" b="1" dirty="0" smtClean="0">
                <a:latin typeface="Times New Roman" pitchFamily="18" charset="0"/>
                <a:cs typeface="Times New Roman" pitchFamily="18" charset="0"/>
              </a:rPr>
              <a:t>Comparativos de Processadores</a:t>
            </a:r>
            <a:endParaRPr lang="pt-BR" sz="2800" b="1" dirty="0">
              <a:latin typeface="Times New Roman" pitchFamily="18" charset="0"/>
              <a:cs typeface="Times New Roman" pitchFamily="18" charset="0"/>
            </a:endParaRPr>
          </a:p>
        </p:txBody>
      </p:sp>
      <p:pic>
        <p:nvPicPr>
          <p:cNvPr id="4" name="Espaço Reservado para Conteúdo 3" descr="diagrama-processadores1.png"/>
          <p:cNvPicPr>
            <a:picLocks noGrp="1" noChangeAspect="1"/>
          </p:cNvPicPr>
          <p:nvPr>
            <p:ph idx="1"/>
          </p:nvPr>
        </p:nvPicPr>
        <p:blipFill>
          <a:blip r:embed="rId2" cstate="print"/>
          <a:stretch>
            <a:fillRect/>
          </a:stretch>
        </p:blipFill>
        <p:spPr>
          <a:xfrm>
            <a:off x="456564" y="1052736"/>
            <a:ext cx="8363908" cy="5711742"/>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329</TotalTime>
  <Words>1036</Words>
  <Application>Microsoft Office PowerPoint</Application>
  <PresentationFormat>Apresentação na tela (4:3)</PresentationFormat>
  <Paragraphs>54</Paragraphs>
  <Slides>23</Slides>
  <Notes>0</Notes>
  <HiddenSlides>0</HiddenSlides>
  <MMClips>0</MMClips>
  <ScaleCrop>false</ScaleCrop>
  <HeadingPairs>
    <vt:vector size="4" baseType="variant">
      <vt:variant>
        <vt:lpstr>Tema</vt:lpstr>
      </vt:variant>
      <vt:variant>
        <vt:i4>1</vt:i4>
      </vt:variant>
      <vt:variant>
        <vt:lpstr>Títulos de slides</vt:lpstr>
      </vt:variant>
      <vt:variant>
        <vt:i4>23</vt:i4>
      </vt:variant>
    </vt:vector>
  </HeadingPairs>
  <TitlesOfParts>
    <vt:vector size="24" baseType="lpstr">
      <vt:lpstr>Tema do Office</vt:lpstr>
      <vt:lpstr>Montagem e Manutenção de Computador 1</vt:lpstr>
      <vt:lpstr>Processadores</vt:lpstr>
      <vt:lpstr>Slide 3</vt:lpstr>
      <vt:lpstr>BITS</vt:lpstr>
      <vt:lpstr>Slide 5</vt:lpstr>
      <vt:lpstr>SOCKET</vt:lpstr>
      <vt:lpstr>Slide 7</vt:lpstr>
      <vt:lpstr>Slide 8</vt:lpstr>
      <vt:lpstr>Comparativos de Processadores</vt:lpstr>
      <vt:lpstr>Memória</vt:lpstr>
      <vt:lpstr>Slide 11</vt:lpstr>
      <vt:lpstr>Tipos de Armazenamento</vt:lpstr>
      <vt:lpstr>Slide 13</vt:lpstr>
      <vt:lpstr>Slide 14</vt:lpstr>
      <vt:lpstr>Slide 15</vt:lpstr>
      <vt:lpstr>Slide 16</vt:lpstr>
      <vt:lpstr>Slide 17</vt:lpstr>
      <vt:lpstr>Slide 18</vt:lpstr>
      <vt:lpstr>MEMÓRIA ROM</vt:lpstr>
      <vt:lpstr>Slide 20</vt:lpstr>
      <vt:lpstr>Slide 21</vt:lpstr>
      <vt:lpstr>Slide 22</vt:lpstr>
      <vt:lpstr>Memória Flash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Montagem e Manutenção</dc:title>
  <dc:creator>User</dc:creator>
  <cp:lastModifiedBy>User</cp:lastModifiedBy>
  <cp:revision>77</cp:revision>
  <dcterms:created xsi:type="dcterms:W3CDTF">2013-09-21T09:47:17Z</dcterms:created>
  <dcterms:modified xsi:type="dcterms:W3CDTF">2013-10-01T00:00:26Z</dcterms:modified>
</cp:coreProperties>
</file>